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33"/>
  </p:notesMasterIdLst>
  <p:sldIdLst>
    <p:sldId id="297" r:id="rId2"/>
    <p:sldId id="310" r:id="rId3"/>
    <p:sldId id="335" r:id="rId4"/>
    <p:sldId id="400" r:id="rId5"/>
    <p:sldId id="407" r:id="rId6"/>
    <p:sldId id="408" r:id="rId7"/>
    <p:sldId id="405" r:id="rId8"/>
    <p:sldId id="393" r:id="rId9"/>
    <p:sldId id="411" r:id="rId10"/>
    <p:sldId id="412" r:id="rId11"/>
    <p:sldId id="414" r:id="rId12"/>
    <p:sldId id="419" r:id="rId13"/>
    <p:sldId id="420" r:id="rId14"/>
    <p:sldId id="422" r:id="rId15"/>
    <p:sldId id="421" r:id="rId16"/>
    <p:sldId id="416" r:id="rId17"/>
    <p:sldId id="417" r:id="rId18"/>
    <p:sldId id="404" r:id="rId19"/>
    <p:sldId id="423" r:id="rId20"/>
    <p:sldId id="346" r:id="rId21"/>
    <p:sldId id="326" r:id="rId22"/>
    <p:sldId id="324" r:id="rId23"/>
    <p:sldId id="316" r:id="rId24"/>
    <p:sldId id="330" r:id="rId25"/>
    <p:sldId id="331" r:id="rId26"/>
    <p:sldId id="332" r:id="rId27"/>
    <p:sldId id="333" r:id="rId28"/>
    <p:sldId id="334" r:id="rId29"/>
    <p:sldId id="321" r:id="rId30"/>
    <p:sldId id="325" r:id="rId31"/>
    <p:sldId id="304" r:id="rId32"/>
  </p:sldIdLst>
  <p:sldSz cx="12192000" cy="6858000"/>
  <p:notesSz cx="6735763" cy="9866313"/>
  <p:embeddedFontLst>
    <p:embeddedFont>
      <p:font typeface="Meiryo UI" panose="020B0604030504040204" pitchFamily="50" charset="-128"/>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
      <p:font typeface="メイリオ" panose="020B0604030504040204" pitchFamily="50" charset="-128"/>
      <p:regular r:id="rId46"/>
      <p:bold r:id="rId47"/>
      <p:italic r:id="rId48"/>
      <p:boldItalic r:id="rId49"/>
    </p:embeddedFont>
    <p:embeddedFont>
      <p:font typeface="メイリオ" panose="020B0604030504040204" pitchFamily="50" charset="-128"/>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jLuBH3cdrttKC/1d9WrzbHC2J+K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4CA68-08FF-92EC-D189-ED59C83E800C}" name="堀切 有美" initials="堀有" userId="S::horikiri-a@pca.co.jp::8f902cd3-8a0c-4cd9-b368-15f6a3df2215" providerId="AD"/>
  <p188:author id="{4CEEE37C-98AC-0380-99C5-B93A66BDFAAA}" name="酒井 裕美" initials="裕酒" userId="S::y-sakai@pca.co.jp::422d293b-ed6f-4cd0-9ecf-1a887f107dc4" providerId="AD"/>
  <p188:author id="{E29E64D0-DE3D-8369-220B-28050798C9E3}" name="sato_n" initials="s" userId="S::sato_n@works-hi.co.jp::a8be7f8e-2666-444c-819b-3ba25264d71e" providerId="AD"/>
  <p188:author id="{461103DB-01CE-2B96-2587-140A7FEC281D}" name="田邨 公伸" initials="田公" userId="S::ytamura@pca.co.jp::22894d8a-ee0f-4717-beae-7ee459167c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6F8"/>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36" autoAdjust="0"/>
  </p:normalViewPr>
  <p:slideViewPr>
    <p:cSldViewPr snapToGrid="0">
      <p:cViewPr varScale="1">
        <p:scale>
          <a:sx n="93" d="100"/>
          <a:sy n="93" d="100"/>
        </p:scale>
        <p:origin x="115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customschemas.google.com/relationships/presentationmetadata" Target="metadata"/><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18830" cy="493316"/>
          </a:xfrm>
          <a:prstGeom prst="rect">
            <a:avLst/>
          </a:prstGeom>
          <a:noFill/>
          <a:ln>
            <a:noFill/>
          </a:ln>
        </p:spPr>
        <p:txBody>
          <a:bodyPr spcFirstLastPara="1" wrap="square" lIns="90900" tIns="45450" rIns="90900" bIns="454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5" y="0"/>
            <a:ext cx="2918830" cy="493316"/>
          </a:xfrm>
          <a:prstGeom prst="rect">
            <a:avLst/>
          </a:prstGeom>
          <a:noFill/>
          <a:ln>
            <a:noFill/>
          </a:ln>
        </p:spPr>
        <p:txBody>
          <a:bodyPr spcFirstLastPara="1" wrap="square" lIns="90900" tIns="45450" rIns="90900" bIns="454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686499"/>
            <a:ext cx="5388610" cy="4439841"/>
          </a:xfrm>
          <a:prstGeom prst="rect">
            <a:avLst/>
          </a:prstGeom>
          <a:noFill/>
          <a:ln>
            <a:noFill/>
          </a:ln>
        </p:spPr>
        <p:txBody>
          <a:bodyPr spcFirstLastPara="1" wrap="square" lIns="90900" tIns="45450" rIns="90900" bIns="454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1285"/>
            <a:ext cx="2918830" cy="493316"/>
          </a:xfrm>
          <a:prstGeom prst="rect">
            <a:avLst/>
          </a:prstGeom>
          <a:noFill/>
          <a:ln>
            <a:noFill/>
          </a:ln>
        </p:spPr>
        <p:txBody>
          <a:bodyPr spcFirstLastPara="1" wrap="square" lIns="90900" tIns="45450" rIns="90900" bIns="454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5" y="9371285"/>
            <a:ext cx="2918830" cy="493316"/>
          </a:xfrm>
          <a:prstGeom prst="rect">
            <a:avLst/>
          </a:prstGeom>
          <a:noFill/>
          <a:ln>
            <a:noFill/>
          </a:ln>
        </p:spPr>
        <p:txBody>
          <a:bodyPr spcFirstLastPara="1" wrap="square" lIns="90900" tIns="45450" rIns="90900" bIns="454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43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305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098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7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754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8765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595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480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0867-C10C-F4BF-533A-A26D9E7AD2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A5B7A0-55B3-517A-98BD-1B9869E928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EF3C83-BC86-7685-BE51-343AF6A5D56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1FCF7C0-09CC-9310-0998-4A1AD7F1D6C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946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B1C0-58D3-E72C-3C8F-24ED901C37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ECD906-63B6-8E0E-C037-1899B9F523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D51CCC-E89A-B116-5C20-C6407010D1E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F394321-1D13-BB1B-F42A-286E9CC94EA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810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B29A9-F79E-A302-C89D-C6044BCDA4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1071FB-7166-27CE-CE45-AE1401CC4F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B00F39-1F03-6957-0DE3-1A8105C7462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12A12FF-BA76-2674-F58E-8260B8539372}"/>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483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E53B-3F60-B723-09E2-C0D029C767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53E71EF-1A7E-8433-013D-AF92609E91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F44AE4-87F8-3FF9-4735-6E93DFDA9A4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22DC517-2FA5-CECE-F910-3505C7BB265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159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ED6D3-D76D-0E53-22E4-A920E91528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0CCE5EC-A90A-E234-30E3-E3A82314C9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6FE04B-BC8B-AF21-134F-0120BE996B6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01F343E-5B4A-ACB7-77CD-01D19A16BA9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9370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B5E0D-AEFF-C080-761A-133495713F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BFAD71-55ED-4629-C345-83ACC6E9F2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F15991-868F-1452-05A0-CF147404EC2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FBC97B4-AFE0-9C5F-D928-BF4C8EFECC88}"/>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723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B8B2-D22A-903D-E43E-100D1536A9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5468B5-CAD3-7247-5301-1B436005B58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9E0385-6666-1D49-7A15-0E8E899F086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9208A75-7C4D-B61B-D4F2-A0819D664DC5}"/>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9666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1C585-8BDD-BFFD-B926-718C9A0FE4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EE7260-968C-3411-6F6F-E5660F31ECB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F7D6AF-5981-12C9-204E-0C6F354570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D98E717-D1B0-B5DB-A0E5-AAA716C11096}"/>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18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61"/>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body" idx="1"/>
          </p:nvPr>
        </p:nvSpPr>
        <p:spPr>
          <a:xfrm>
            <a:off x="609600" y="980729"/>
            <a:ext cx="10972800" cy="5145435"/>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6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61"/>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8200" y="494281"/>
            <a:ext cx="10515600" cy="973681"/>
          </a:xfrm>
        </p:spPr>
        <p:txBody>
          <a:bodyPr>
            <a:normAutofit/>
          </a:bodyPr>
          <a:lstStyle>
            <a:lvl1pPr>
              <a:defRPr sz="4000">
                <a:latin typeface="Arial" panose="020B0604020202020204" pitchFamily="34" charset="0"/>
                <a:cs typeface="Arial" panose="020B0604020202020204" pitchFamily="34" charset="0"/>
              </a:defRPr>
            </a:lvl1p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p>
            <a:fld id="{C7E352CD-32CA-4C0E-914B-6EE44C4CAFCC}" type="datetime1">
              <a:rPr kumimoji="1" lang="ja-JP" altLang="en-US" smtClean="0"/>
              <a:t>2026/4/13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DE01AFB-559C-49C2-AF83-836728682562}" type="slidenum">
              <a:rPr kumimoji="1" lang="ja-JP" altLang="en-US" smtClean="0"/>
              <a:t>‹#›</a:t>
            </a:fld>
            <a:endParaRPr kumimoji="1" lang="ja-JP" altLang="en-US"/>
          </a:p>
        </p:txBody>
      </p:sp>
    </p:spTree>
    <p:extLst>
      <p:ext uri="{BB962C8B-B14F-4D97-AF65-F5344CB8AC3E}">
        <p14:creationId xmlns:p14="http://schemas.microsoft.com/office/powerpoint/2010/main" val="189713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44"/>
        <p:cNvGrpSpPr/>
        <p:nvPr/>
      </p:nvGrpSpPr>
      <p:grpSpPr>
        <a:xfrm>
          <a:off x="0" y="0"/>
          <a:ext cx="0" cy="0"/>
          <a:chOff x="0" y="0"/>
          <a:chExt cx="0" cy="0"/>
        </a:xfrm>
      </p:grpSpPr>
      <p:sp>
        <p:nvSpPr>
          <p:cNvPr id="45" name="Google Shape;45;p64"/>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6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8" name="Google Shape;48;p6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4"/>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51"/>
        <p:cNvGrpSpPr/>
        <p:nvPr/>
      </p:nvGrpSpPr>
      <p:grpSpPr>
        <a:xfrm>
          <a:off x="0" y="0"/>
          <a:ext cx="0" cy="0"/>
          <a:chOff x="0" y="0"/>
          <a:chExt cx="0" cy="0"/>
        </a:xfrm>
      </p:grpSpPr>
      <p:sp>
        <p:nvSpPr>
          <p:cNvPr id="52" name="Google Shape;52;p65"/>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2800"/>
              <a:buFont typeface="Meiry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6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6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6" name="Google Shape;56;p6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7" name="Google Shape;57;p6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5"/>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60"/>
        <p:cNvGrpSpPr/>
        <p:nvPr/>
      </p:nvGrpSpPr>
      <p:grpSpPr>
        <a:xfrm>
          <a:off x="0" y="0"/>
          <a:ext cx="0" cy="0"/>
          <a:chOff x="0" y="0"/>
          <a:chExt cx="0" cy="0"/>
        </a:xfrm>
      </p:grpSpPr>
      <p:sp>
        <p:nvSpPr>
          <p:cNvPr id="61" name="Google Shape;61;p6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Meiry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6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6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67"/>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7"/>
        <p:cNvGrpSpPr/>
        <p:nvPr/>
      </p:nvGrpSpPr>
      <p:grpSpPr>
        <a:xfrm>
          <a:off x="0" y="0"/>
          <a:ext cx="0" cy="0"/>
          <a:chOff x="0" y="0"/>
          <a:chExt cx="0" cy="0"/>
        </a:xfrm>
      </p:grpSpPr>
      <p:sp>
        <p:nvSpPr>
          <p:cNvPr id="68" name="Google Shape;68;p68"/>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Meiryo"/>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68"/>
          <p:cNvSpPr>
            <a:spLocks noGrp="1"/>
          </p:cNvSpPr>
          <p:nvPr>
            <p:ph type="pic" idx="2"/>
          </p:nvPr>
        </p:nvSpPr>
        <p:spPr>
          <a:xfrm>
            <a:off x="2389717" y="612775"/>
            <a:ext cx="7315200" cy="4114800"/>
          </a:xfrm>
          <a:prstGeom prst="rect">
            <a:avLst/>
          </a:prstGeom>
          <a:noFill/>
          <a:ln>
            <a:noFill/>
          </a:ln>
        </p:spPr>
      </p:sp>
      <p:sp>
        <p:nvSpPr>
          <p:cNvPr id="70" name="Google Shape;70;p68"/>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8"/>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4"/>
        <p:cNvGrpSpPr/>
        <p:nvPr/>
      </p:nvGrpSpPr>
      <p:grpSpPr>
        <a:xfrm>
          <a:off x="0" y="0"/>
          <a:ext cx="0" cy="0"/>
          <a:chOff x="0" y="0"/>
          <a:chExt cx="0" cy="0"/>
        </a:xfrm>
      </p:grpSpPr>
      <p:sp>
        <p:nvSpPr>
          <p:cNvPr id="75" name="Google Shape;75;p69"/>
          <p:cNvSpPr txBox="1">
            <a:spLocks noGrp="1"/>
          </p:cNvSpPr>
          <p:nvPr>
            <p:ph type="title"/>
          </p:nvPr>
        </p:nvSpPr>
        <p:spPr>
          <a:xfrm>
            <a:off x="609600" y="37250"/>
            <a:ext cx="10972800" cy="634082"/>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9"/>
          <p:cNvSpPr txBox="1">
            <a:spLocks noGrp="1"/>
          </p:cNvSpPr>
          <p:nvPr>
            <p:ph type="body" idx="1"/>
          </p:nvPr>
        </p:nvSpPr>
        <p:spPr>
          <a:xfrm rot="5400000">
            <a:off x="3523283" y="-1932955"/>
            <a:ext cx="5145435"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9"/>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80"/>
        <p:cNvGrpSpPr/>
        <p:nvPr/>
      </p:nvGrpSpPr>
      <p:grpSpPr>
        <a:xfrm>
          <a:off x="0" y="0"/>
          <a:ext cx="0" cy="0"/>
          <a:chOff x="0" y="0"/>
          <a:chExt cx="0" cy="0"/>
        </a:xfrm>
      </p:grpSpPr>
      <p:sp>
        <p:nvSpPr>
          <p:cNvPr id="81" name="Google Shape;81;p70"/>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0_説明スライド_メインメッセージ無">
  <p:cSld name="30_説明スライド_メインメッセージ無">
    <p:spTree>
      <p:nvGrpSpPr>
        <p:cNvPr id="1" name="Shape 86"/>
        <p:cNvGrpSpPr/>
        <p:nvPr/>
      </p:nvGrpSpPr>
      <p:grpSpPr>
        <a:xfrm>
          <a:off x="0" y="0"/>
          <a:ext cx="0" cy="0"/>
          <a:chOff x="0" y="0"/>
          <a:chExt cx="0" cy="0"/>
        </a:xfrm>
      </p:grpSpPr>
      <p:sp>
        <p:nvSpPr>
          <p:cNvPr id="87" name="Google Shape;87;g25ee6ca055f_0_512"/>
          <p:cNvSpPr txBox="1">
            <a:spLocks noGrp="1"/>
          </p:cNvSpPr>
          <p:nvPr>
            <p:ph type="title"/>
          </p:nvPr>
        </p:nvSpPr>
        <p:spPr>
          <a:xfrm>
            <a:off x="627331" y="440492"/>
            <a:ext cx="8017600" cy="327600"/>
          </a:xfrm>
          <a:prstGeom prst="rect">
            <a:avLst/>
          </a:prstGeom>
          <a:noFill/>
          <a:ln>
            <a:noFill/>
          </a:ln>
        </p:spPr>
        <p:txBody>
          <a:bodyPr spcFirstLastPara="1" wrap="square" lIns="91425" tIns="45700" rIns="91425" bIns="0" anchor="b" anchorCtr="0">
            <a:normAutofit/>
          </a:bodyPr>
          <a:lstStyle>
            <a:lvl1pPr lvl="0" algn="l" rtl="0">
              <a:spcBef>
                <a:spcPts val="0"/>
              </a:spcBef>
              <a:spcAft>
                <a:spcPts val="0"/>
              </a:spcAft>
              <a:buSzPts val="2800"/>
              <a:buNone/>
              <a:defRPr sz="2177" b="1">
                <a:solidFill>
                  <a:srgbClr val="004F9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cxnSp>
        <p:nvCxnSpPr>
          <p:cNvPr id="88" name="Google Shape;88;g25ee6ca055f_0_512"/>
          <p:cNvCxnSpPr/>
          <p:nvPr/>
        </p:nvCxnSpPr>
        <p:spPr>
          <a:xfrm>
            <a:off x="627331" y="948158"/>
            <a:ext cx="8943200" cy="0"/>
          </a:xfrm>
          <a:prstGeom prst="straightConnector1">
            <a:avLst/>
          </a:prstGeom>
          <a:noFill/>
          <a:ln w="19050" cap="flat" cmpd="sng">
            <a:solidFill>
              <a:srgbClr val="004F94"/>
            </a:solidFill>
            <a:prstDash val="solid"/>
            <a:round/>
            <a:headEnd type="none" w="sm" len="sm"/>
            <a:tailEnd type="none" w="sm" len="sm"/>
          </a:ln>
        </p:spPr>
      </p:cxnSp>
      <p:sp>
        <p:nvSpPr>
          <p:cNvPr id="89" name="Google Shape;89;g25ee6ca055f_0_512"/>
          <p:cNvSpPr txBox="1">
            <a:spLocks noGrp="1"/>
          </p:cNvSpPr>
          <p:nvPr>
            <p:ph type="sldNum" idx="12"/>
          </p:nvPr>
        </p:nvSpPr>
        <p:spPr>
          <a:xfrm>
            <a:off x="9370647" y="6634460"/>
            <a:ext cx="2540000" cy="2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185" b="0" i="0" u="none" strike="noStrike" cap="none">
                <a:solidFill>
                  <a:schemeClr val="dk2"/>
                </a:solidFill>
                <a:latin typeface="Roboto"/>
                <a:ea typeface="Roboto"/>
                <a:cs typeface="Roboto"/>
                <a:sym typeface="Roboto"/>
              </a:defRPr>
            </a:lvl1pPr>
            <a:lvl2pPr marL="0" lvl="1" indent="0" algn="r" rtl="0">
              <a:spcBef>
                <a:spcPts val="0"/>
              </a:spcBef>
              <a:spcAft>
                <a:spcPts val="0"/>
              </a:spcAft>
              <a:buNone/>
              <a:defRPr sz="1185" b="0" i="0" u="none" strike="noStrike" cap="none">
                <a:solidFill>
                  <a:schemeClr val="dk2"/>
                </a:solidFill>
                <a:latin typeface="Roboto"/>
                <a:ea typeface="Roboto"/>
                <a:cs typeface="Roboto"/>
                <a:sym typeface="Roboto"/>
              </a:defRPr>
            </a:lvl2pPr>
            <a:lvl3pPr marL="0" lvl="2" indent="0" algn="r" rtl="0">
              <a:spcBef>
                <a:spcPts val="0"/>
              </a:spcBef>
              <a:spcAft>
                <a:spcPts val="0"/>
              </a:spcAft>
              <a:buNone/>
              <a:defRPr sz="1185" b="0" i="0" u="none" strike="noStrike" cap="none">
                <a:solidFill>
                  <a:schemeClr val="dk2"/>
                </a:solidFill>
                <a:latin typeface="Roboto"/>
                <a:ea typeface="Roboto"/>
                <a:cs typeface="Roboto"/>
                <a:sym typeface="Roboto"/>
              </a:defRPr>
            </a:lvl3pPr>
            <a:lvl4pPr marL="0" lvl="3" indent="0" algn="r" rtl="0">
              <a:spcBef>
                <a:spcPts val="0"/>
              </a:spcBef>
              <a:spcAft>
                <a:spcPts val="0"/>
              </a:spcAft>
              <a:buNone/>
              <a:defRPr sz="1185" b="0" i="0" u="none" strike="noStrike" cap="none">
                <a:solidFill>
                  <a:schemeClr val="dk2"/>
                </a:solidFill>
                <a:latin typeface="Roboto"/>
                <a:ea typeface="Roboto"/>
                <a:cs typeface="Roboto"/>
                <a:sym typeface="Roboto"/>
              </a:defRPr>
            </a:lvl4pPr>
            <a:lvl5pPr marL="0" lvl="4" indent="0" algn="r" rtl="0">
              <a:spcBef>
                <a:spcPts val="0"/>
              </a:spcBef>
              <a:spcAft>
                <a:spcPts val="0"/>
              </a:spcAft>
              <a:buNone/>
              <a:defRPr sz="1185" b="0" i="0" u="none" strike="noStrike" cap="none">
                <a:solidFill>
                  <a:schemeClr val="dk2"/>
                </a:solidFill>
                <a:latin typeface="Roboto"/>
                <a:ea typeface="Roboto"/>
                <a:cs typeface="Roboto"/>
                <a:sym typeface="Roboto"/>
              </a:defRPr>
            </a:lvl5pPr>
            <a:lvl6pPr marL="0" lvl="5" indent="0" algn="r" rtl="0">
              <a:spcBef>
                <a:spcPts val="0"/>
              </a:spcBef>
              <a:spcAft>
                <a:spcPts val="0"/>
              </a:spcAft>
              <a:buNone/>
              <a:defRPr sz="1185" b="0" i="0" u="none" strike="noStrike" cap="none">
                <a:solidFill>
                  <a:schemeClr val="dk2"/>
                </a:solidFill>
                <a:latin typeface="Roboto"/>
                <a:ea typeface="Roboto"/>
                <a:cs typeface="Roboto"/>
                <a:sym typeface="Roboto"/>
              </a:defRPr>
            </a:lvl6pPr>
            <a:lvl7pPr marL="0" lvl="6" indent="0" algn="r" rtl="0">
              <a:spcBef>
                <a:spcPts val="0"/>
              </a:spcBef>
              <a:spcAft>
                <a:spcPts val="0"/>
              </a:spcAft>
              <a:buNone/>
              <a:defRPr sz="1185" b="0" i="0" u="none" strike="noStrike" cap="none">
                <a:solidFill>
                  <a:schemeClr val="dk2"/>
                </a:solidFill>
                <a:latin typeface="Roboto"/>
                <a:ea typeface="Roboto"/>
                <a:cs typeface="Roboto"/>
                <a:sym typeface="Roboto"/>
              </a:defRPr>
            </a:lvl7pPr>
            <a:lvl8pPr marL="0" lvl="7" indent="0" algn="r" rtl="0">
              <a:spcBef>
                <a:spcPts val="0"/>
              </a:spcBef>
              <a:spcAft>
                <a:spcPts val="0"/>
              </a:spcAft>
              <a:buNone/>
              <a:defRPr sz="1185" b="0" i="0" u="none" strike="noStrike" cap="none">
                <a:solidFill>
                  <a:schemeClr val="dk2"/>
                </a:solidFill>
                <a:latin typeface="Roboto"/>
                <a:ea typeface="Roboto"/>
                <a:cs typeface="Roboto"/>
                <a:sym typeface="Roboto"/>
              </a:defRPr>
            </a:lvl8pPr>
            <a:lvl9pPr marL="0" lvl="8" indent="0" algn="r" rtl="0">
              <a:spcBef>
                <a:spcPts val="0"/>
              </a:spcBef>
              <a:spcAft>
                <a:spcPts val="0"/>
              </a:spcAft>
              <a:buNone/>
              <a:defRPr sz="1185" b="0" i="0" u="none" strike="noStrike" cap="none">
                <a:solidFill>
                  <a:schemeClr val="dk2"/>
                </a:solidFill>
                <a:latin typeface="Roboto"/>
                <a:ea typeface="Roboto"/>
                <a:cs typeface="Roboto"/>
                <a:sym typeface="Roboto"/>
              </a:defRPr>
            </a:lvl9pPr>
          </a:lstStyle>
          <a:p>
            <a:fld id="{00000000-1234-1234-1234-123412341234}" type="slidenum">
              <a:rPr lang="en-US" altLang="ja-JP" smtClean="0"/>
              <a:pPr/>
              <a:t>‹#›</a:t>
            </a:fld>
            <a:endParaRPr lang="ja-JP" altLang="en-US"/>
          </a:p>
        </p:txBody>
      </p:sp>
      <p:sp>
        <p:nvSpPr>
          <p:cNvPr id="90" name="Google Shape;90;g25ee6ca055f_0_512"/>
          <p:cNvSpPr txBox="1">
            <a:spLocks noGrp="1"/>
          </p:cNvSpPr>
          <p:nvPr>
            <p:ph type="body" idx="1"/>
          </p:nvPr>
        </p:nvSpPr>
        <p:spPr>
          <a:xfrm>
            <a:off x="627336" y="1219494"/>
            <a:ext cx="10892000" cy="177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435"/>
              </a:spcBef>
              <a:spcAft>
                <a:spcPts val="0"/>
              </a:spcAft>
              <a:buSzPts val="2400"/>
              <a:buNone/>
              <a:defRPr sz="2177">
                <a:solidFill>
                  <a:schemeClr val="dk1"/>
                </a:solidFill>
              </a:defRPr>
            </a:lvl1pPr>
            <a:lvl2pPr marL="914400" lvl="1" indent="-332295" algn="l" rtl="0">
              <a:spcBef>
                <a:spcPts val="327"/>
              </a:spcBef>
              <a:spcAft>
                <a:spcPts val="0"/>
              </a:spcAft>
              <a:buClr>
                <a:schemeClr val="dk1"/>
              </a:buClr>
              <a:buSzPts val="1633"/>
              <a:buChar char="–"/>
              <a:defRPr sz="1633">
                <a:solidFill>
                  <a:schemeClr val="dk1"/>
                </a:solidFill>
              </a:defRPr>
            </a:lvl2pPr>
            <a:lvl3pPr marL="1371600" lvl="2" indent="-332295" algn="l" rtl="0">
              <a:spcBef>
                <a:spcPts val="327"/>
              </a:spcBef>
              <a:spcAft>
                <a:spcPts val="0"/>
              </a:spcAft>
              <a:buClr>
                <a:schemeClr val="dk1"/>
              </a:buClr>
              <a:buSzPts val="1633"/>
              <a:buChar char="•"/>
              <a:defRPr sz="1633">
                <a:solidFill>
                  <a:schemeClr val="dk1"/>
                </a:solidFill>
              </a:defRPr>
            </a:lvl3pPr>
            <a:lvl4pPr marL="1828800" lvl="3" indent="-332295" algn="l" rtl="0">
              <a:spcBef>
                <a:spcPts val="327"/>
              </a:spcBef>
              <a:spcAft>
                <a:spcPts val="0"/>
              </a:spcAft>
              <a:buClr>
                <a:schemeClr val="dk1"/>
              </a:buClr>
              <a:buSzPts val="1633"/>
              <a:buChar char="–"/>
              <a:defRPr sz="1633">
                <a:solidFill>
                  <a:schemeClr val="dk1"/>
                </a:solidFill>
              </a:defRPr>
            </a:lvl4pPr>
            <a:lvl5pPr marL="2286000" lvl="4" indent="-332295" algn="l" rtl="0">
              <a:spcBef>
                <a:spcPts val="327"/>
              </a:spcBef>
              <a:spcAft>
                <a:spcPts val="0"/>
              </a:spcAft>
              <a:buClr>
                <a:schemeClr val="dk1"/>
              </a:buClr>
              <a:buSzPts val="1633"/>
              <a:buChar char="»"/>
              <a:defRPr sz="1633">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91" name="Google Shape;91;g25ee6ca055f_0_512" descr="ロゴ が含まれている画像&#10;&#10;自動的に生成された説明"/>
          <p:cNvPicPr preferRelativeResize="0"/>
          <p:nvPr/>
        </p:nvPicPr>
        <p:blipFill rotWithShape="1">
          <a:blip r:embed="rId2">
            <a:alphaModFix/>
          </a:blip>
          <a:srcRect l="2581" b="11551"/>
          <a:stretch/>
        </p:blipFill>
        <p:spPr>
          <a:xfrm>
            <a:off x="9543174" y="345715"/>
            <a:ext cx="2539749" cy="58589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A407D-29CC-45AB-991F-2752D24EEDD5}" type="datetime1">
              <a:rPr kumimoji="1" lang="ja-JP" altLang="en-US" smtClean="0"/>
              <a:t>2026/4/13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DE01AFB-559C-49C2-AF83-836728682562}" type="slidenum">
              <a:rPr kumimoji="1" lang="ja-JP" altLang="en-US" smtClean="0"/>
              <a:t>‹#›</a:t>
            </a:fld>
            <a:endParaRPr kumimoji="1" lang="ja-JP" altLang="en-US"/>
          </a:p>
        </p:txBody>
      </p:sp>
    </p:spTree>
    <p:extLst>
      <p:ext uri="{BB962C8B-B14F-4D97-AF65-F5344CB8AC3E}">
        <p14:creationId xmlns:p14="http://schemas.microsoft.com/office/powerpoint/2010/main" val="2894830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図 1" descr="図形&#10;&#10;自動的に生成された説明">
            <a:extLst>
              <a:ext uri="{FF2B5EF4-FFF2-40B4-BE49-F238E27FC236}">
                <a16:creationId xmlns:a16="http://schemas.microsoft.com/office/drawing/2014/main" id="{5AC5EAC6-1D80-9229-40EE-51B44260B9E8}"/>
              </a:ext>
            </a:extLst>
          </p:cNvPr>
          <p:cNvPicPr>
            <a:picLocks noChangeAspect="1"/>
          </p:cNvPicPr>
          <p:nvPr userDrawn="1"/>
        </p:nvPicPr>
        <p:blipFill>
          <a:blip r:embed="rId12"/>
          <a:stretch>
            <a:fillRect/>
          </a:stretch>
        </p:blipFill>
        <p:spPr>
          <a:xfrm>
            <a:off x="76269" y="9407"/>
            <a:ext cx="12192000" cy="6848593"/>
          </a:xfrm>
          <a:prstGeom prst="rect">
            <a:avLst/>
          </a:prstGeom>
        </p:spPr>
      </p:pic>
      <p:sp>
        <p:nvSpPr>
          <p:cNvPr id="10" name="Google Shape;10;p59"/>
          <p:cNvSpPr txBox="1">
            <a:spLocks noGrp="1"/>
          </p:cNvSpPr>
          <p:nvPr>
            <p:ph type="title"/>
          </p:nvPr>
        </p:nvSpPr>
        <p:spPr>
          <a:xfrm>
            <a:off x="609600" y="433501"/>
            <a:ext cx="10972800" cy="634082"/>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2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9"/>
          <p:cNvSpPr txBox="1">
            <a:spLocks noGrp="1"/>
          </p:cNvSpPr>
          <p:nvPr>
            <p:ph type="body" idx="1"/>
          </p:nvPr>
        </p:nvSpPr>
        <p:spPr>
          <a:xfrm>
            <a:off x="609600" y="980729"/>
            <a:ext cx="10972800" cy="514543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3pPr>
            <a:lvl4pPr marL="1828800" marR="0" lvl="3"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Meiryo"/>
                <a:ea typeface="Meiryo"/>
                <a:cs typeface="Meiryo"/>
                <a:sym typeface="Meiryo"/>
              </a:defRPr>
            </a:lvl4pPr>
            <a:lvl5pPr marL="2286000" marR="0" lvl="4"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Meiryo"/>
                <a:ea typeface="Meiryo"/>
                <a:cs typeface="Meiryo"/>
                <a:sym typeface="Meiry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9360363" y="6676073"/>
            <a:ext cx="2844800" cy="18736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eiryo"/>
                <a:ea typeface="Meiryo"/>
                <a:cs typeface="Meiryo"/>
                <a:sym typeface="Meiryo"/>
              </a:defRPr>
            </a:lvl9pPr>
          </a:lstStyle>
          <a:p>
            <a:fld id="{00000000-1234-1234-1234-123412341234}" type="slidenum">
              <a:rPr lang="en-US" altLang="ja-JP" smtClean="0"/>
              <a:pPr/>
              <a:t>‹#›</a:t>
            </a:fld>
            <a:endParaRPr lang="ja-JP" altLang="en-US"/>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pca.jp/area_support/manual/pcaid/01_introduction/introduction_07.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ca.jp/area_support/manual/pcaid/01_introduction/introduction_06.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hyperlink" Target="https://pca.jp/hub/labor.html"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pca.jp/area_support/manual/labor/staff/staff1.html"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hyperlink" Target="https://faq.pca.jp/"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pca.jp/area_support/manual/pcaid/01_introduction/introduction_07.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D920894A-F1A3-40A3-A034-8234C01A318A}"/>
              </a:ext>
            </a:extLst>
          </p:cNvPr>
          <p:cNvSpPr txBox="1">
            <a:spLocks/>
          </p:cNvSpPr>
          <p:nvPr/>
        </p:nvSpPr>
        <p:spPr>
          <a:xfrm>
            <a:off x="771554" y="2353544"/>
            <a:ext cx="853481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endParaRPr kumimoji="1" lang="en-US" altLang="ja-JP" sz="4000" dirty="0">
              <a:solidFill>
                <a:srgbClr val="5F5F5F"/>
              </a:solidFill>
              <a:latin typeface="Meiryo UI" panose="020B0604030504040204" pitchFamily="50" charset="-128"/>
              <a:ea typeface="Meiryo UI" panose="020B0604030504040204" pitchFamily="50" charset="-128"/>
            </a:endParaRPr>
          </a:p>
          <a:p>
            <a:pPr>
              <a:lnSpc>
                <a:spcPct val="120000"/>
              </a:lnSpc>
            </a:pPr>
            <a:r>
              <a:rPr kumimoji="1" lang="ja-JP" altLang="en-US" sz="4000" dirty="0">
                <a:solidFill>
                  <a:srgbClr val="5F5F5F"/>
                </a:solidFill>
                <a:latin typeface="Meiryo UI" panose="020B0604030504040204" pitchFamily="50" charset="-128"/>
                <a:ea typeface="Meiryo UI" panose="020B0604030504040204" pitchFamily="50" charset="-128"/>
              </a:rPr>
              <a:t>従業員様向け</a:t>
            </a:r>
            <a:br>
              <a:rPr kumimoji="1" lang="en-US" altLang="ja-JP" sz="4000" dirty="0">
                <a:solidFill>
                  <a:srgbClr val="5F5F5F"/>
                </a:solidFill>
                <a:latin typeface="Meiryo UI" panose="020B0604030504040204" pitchFamily="50" charset="-128"/>
                <a:ea typeface="Meiryo UI" panose="020B0604030504040204" pitchFamily="50" charset="-128"/>
              </a:rPr>
            </a:br>
            <a:r>
              <a:rPr kumimoji="1" lang="en-US" altLang="ja-JP" sz="3600" dirty="0">
                <a:solidFill>
                  <a:srgbClr val="5F5F5F"/>
                </a:solidFill>
                <a:latin typeface="Meiryo UI" panose="020B0604030504040204" pitchFamily="50" charset="-128"/>
                <a:ea typeface="Meiryo UI" panose="020B0604030504040204" pitchFamily="50" charset="-128"/>
              </a:rPr>
              <a:t>『PCA Hub </a:t>
            </a:r>
            <a:r>
              <a:rPr kumimoji="1" lang="ja-JP" altLang="en-US" sz="3600" dirty="0">
                <a:solidFill>
                  <a:srgbClr val="5F5F5F"/>
                </a:solidFill>
                <a:latin typeface="Meiryo UI" panose="020B0604030504040204" pitchFamily="50" charset="-128"/>
                <a:ea typeface="Meiryo UI" panose="020B0604030504040204" pitchFamily="50" charset="-128"/>
              </a:rPr>
              <a:t>労務管理</a:t>
            </a:r>
            <a:r>
              <a:rPr kumimoji="1" lang="en-US" altLang="ja-JP" sz="3600" dirty="0">
                <a:solidFill>
                  <a:srgbClr val="5F5F5F"/>
                </a:solidFill>
                <a:latin typeface="Meiryo UI" panose="020B0604030504040204" pitchFamily="50" charset="-128"/>
                <a:ea typeface="Meiryo UI" panose="020B0604030504040204" pitchFamily="50" charset="-128"/>
              </a:rPr>
              <a:t>』</a:t>
            </a:r>
            <a:r>
              <a:rPr kumimoji="1" lang="ja-JP" altLang="en-US" sz="3600" dirty="0">
                <a:solidFill>
                  <a:srgbClr val="5F5F5F"/>
                </a:solidFill>
                <a:latin typeface="Meiryo UI" panose="020B0604030504040204" pitchFamily="50" charset="-128"/>
                <a:ea typeface="Meiryo UI" panose="020B0604030504040204" pitchFamily="50" charset="-128"/>
              </a:rPr>
              <a:t>簡易運用マニュアル</a:t>
            </a:r>
            <a:endParaRPr kumimoji="1" lang="en-US" altLang="ja-JP" sz="3600" dirty="0">
              <a:solidFill>
                <a:srgbClr val="5F5F5F"/>
              </a:solidFill>
              <a:latin typeface="Meiryo UI" panose="020B0604030504040204" pitchFamily="50" charset="-128"/>
              <a:ea typeface="Meiryo UI" panose="020B0604030504040204" pitchFamily="50" charset="-128"/>
            </a:endParaRPr>
          </a:p>
        </p:txBody>
      </p:sp>
      <p:sp>
        <p:nvSpPr>
          <p:cNvPr id="5" name="字幕 2">
            <a:extLst>
              <a:ext uri="{FF2B5EF4-FFF2-40B4-BE49-F238E27FC236}">
                <a16:creationId xmlns:a16="http://schemas.microsoft.com/office/drawing/2014/main" id="{D44097F1-4967-4F79-B045-0F891C0F22A9}"/>
              </a:ext>
            </a:extLst>
          </p:cNvPr>
          <p:cNvSpPr txBox="1">
            <a:spLocks/>
          </p:cNvSpPr>
          <p:nvPr/>
        </p:nvSpPr>
        <p:spPr>
          <a:xfrm>
            <a:off x="2734551" y="5802823"/>
            <a:ext cx="7670962" cy="85126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Meiryo"/>
                <a:ea typeface="Meiryo"/>
                <a:cs typeface="Meiryo"/>
                <a:sym typeface="Meiryo"/>
              </a:defRPr>
            </a:lvl1pPr>
            <a:lvl2pPr marL="914400" marR="0" lvl="1"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Meiryo"/>
                <a:ea typeface="Meiryo"/>
                <a:cs typeface="Meiryo"/>
                <a:sym typeface="Meiryo"/>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6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6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14300" indent="0" algn="r">
              <a:buNone/>
            </a:pPr>
            <a:r>
              <a:rPr kumimoji="1" lang="ja-JP" altLang="en-US" b="1">
                <a:solidFill>
                  <a:srgbClr val="FF0000"/>
                </a:solidFill>
              </a:rPr>
              <a:t>会社名をご記載ください</a:t>
            </a:r>
            <a:endParaRPr kumimoji="1" lang="en-US" altLang="ja-JP" b="1">
              <a:solidFill>
                <a:srgbClr val="FF0000"/>
              </a:solidFill>
            </a:endParaRPr>
          </a:p>
        </p:txBody>
      </p:sp>
      <p:pic>
        <p:nvPicPr>
          <p:cNvPr id="7" name="図 6" descr="アイコン が含まれている画像&#10;&#10;自動的に生成された説明">
            <a:extLst>
              <a:ext uri="{FF2B5EF4-FFF2-40B4-BE49-F238E27FC236}">
                <a16:creationId xmlns:a16="http://schemas.microsoft.com/office/drawing/2014/main" id="{B3586A58-7181-46C3-9B8F-19ABF4F16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413" y="3054584"/>
            <a:ext cx="2666133" cy="2666133"/>
          </a:xfrm>
          <a:prstGeom prst="rect">
            <a:avLst/>
          </a:prstGeom>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FDE0D97A-8F80-1C1B-9F3B-58975B5C270B}"/>
              </a:ext>
            </a:extLst>
          </p:cNvPr>
          <p:cNvPicPr>
            <a:picLocks noChangeAspect="1"/>
          </p:cNvPicPr>
          <p:nvPr/>
        </p:nvPicPr>
        <p:blipFill>
          <a:blip r:embed="rId3"/>
          <a:stretch>
            <a:fillRect/>
          </a:stretch>
        </p:blipFill>
        <p:spPr>
          <a:xfrm>
            <a:off x="562205" y="561451"/>
            <a:ext cx="1832401" cy="861384"/>
          </a:xfrm>
          <a:prstGeom prst="rect">
            <a:avLst/>
          </a:prstGeom>
        </p:spPr>
      </p:pic>
      <p:pic>
        <p:nvPicPr>
          <p:cNvPr id="2" name="図 1" descr="テキスト&#10;&#10;AI 生成コンテンツは誤りを含む可能性があります。">
            <a:extLst>
              <a:ext uri="{FF2B5EF4-FFF2-40B4-BE49-F238E27FC236}">
                <a16:creationId xmlns:a16="http://schemas.microsoft.com/office/drawing/2014/main" id="{0DAA8002-AC7A-6130-33FD-1A581A345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790" y="561451"/>
            <a:ext cx="2740419" cy="833705"/>
          </a:xfrm>
          <a:prstGeom prst="rect">
            <a:avLst/>
          </a:prstGeom>
        </p:spPr>
      </p:pic>
      <p:pic>
        <p:nvPicPr>
          <p:cNvPr id="6" name="図 5">
            <a:extLst>
              <a:ext uri="{FF2B5EF4-FFF2-40B4-BE49-F238E27FC236}">
                <a16:creationId xmlns:a16="http://schemas.microsoft.com/office/drawing/2014/main" id="{485D350C-C57B-2208-B27A-14F6FFC58CC5}"/>
              </a:ext>
            </a:extLst>
          </p:cNvPr>
          <p:cNvPicPr>
            <a:picLocks noChangeAspect="1"/>
          </p:cNvPicPr>
          <p:nvPr/>
        </p:nvPicPr>
        <p:blipFill>
          <a:blip r:embed="rId5"/>
          <a:stretch>
            <a:fillRect/>
          </a:stretch>
        </p:blipFill>
        <p:spPr>
          <a:xfrm>
            <a:off x="2472613" y="677861"/>
            <a:ext cx="2226906" cy="628562"/>
          </a:xfrm>
          <a:prstGeom prst="rect">
            <a:avLst/>
          </a:prstGeom>
        </p:spPr>
      </p:pic>
    </p:spTree>
    <p:extLst>
      <p:ext uri="{BB962C8B-B14F-4D97-AF65-F5344CB8AC3E}">
        <p14:creationId xmlns:p14="http://schemas.microsoft.com/office/powerpoint/2010/main" val="3461548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5330E-E0A1-C77D-2015-2101D97FAD6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36CCC01-5A45-C5C5-A669-9E0E4F008A87}"/>
              </a:ext>
            </a:extLst>
          </p:cNvPr>
          <p:cNvSpPr>
            <a:spLocks noGrp="1"/>
          </p:cNvSpPr>
          <p:nvPr>
            <p:ph type="sldNum" sz="quarter" idx="12"/>
          </p:nvPr>
        </p:nvSpPr>
        <p:spPr/>
        <p:txBody>
          <a:bodyPr/>
          <a:lstStyle/>
          <a:p>
            <a:fld id="{8DE01AFB-559C-49C2-AF83-836728682562}" type="slidenum">
              <a:rPr kumimoji="1" lang="ja-JP" altLang="en-US" smtClean="0"/>
              <a:t>9</a:t>
            </a:fld>
            <a:endParaRPr kumimoji="1" lang="ja-JP" altLang="en-US"/>
          </a:p>
        </p:txBody>
      </p:sp>
      <p:sp>
        <p:nvSpPr>
          <p:cNvPr id="6" name="タイトル 1">
            <a:extLst>
              <a:ext uri="{FF2B5EF4-FFF2-40B4-BE49-F238E27FC236}">
                <a16:creationId xmlns:a16="http://schemas.microsoft.com/office/drawing/2014/main" id="{01EB2748-DA9E-BB9E-CE7D-A57DAB7F3C5C}"/>
              </a:ext>
            </a:extLst>
          </p:cNvPr>
          <p:cNvSpPr txBox="1">
            <a:spLocks/>
          </p:cNvSpPr>
          <p:nvPr/>
        </p:nvSpPr>
        <p:spPr>
          <a:xfrm>
            <a:off x="533996" y="439489"/>
            <a:ext cx="10972800" cy="6340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en-US" altLang="ja-JP" sz="2800" dirty="0">
                <a:latin typeface="メイリオ" panose="020B0604030504040204" pitchFamily="50" charset="-128"/>
                <a:ea typeface="メイリオ" panose="020B0604030504040204" pitchFamily="50" charset="-128"/>
              </a:rPr>
              <a:t>『PCA</a:t>
            </a:r>
            <a:r>
              <a:rPr kumimoji="1" lang="ja-JP" altLang="en-US" sz="2800" dirty="0">
                <a:latin typeface="メイリオ" panose="020B0604030504040204" pitchFamily="50" charset="-128"/>
                <a:ea typeface="メイリオ" panose="020B0604030504040204" pitchFamily="50" charset="-128"/>
              </a:rPr>
              <a:t> </a:t>
            </a:r>
            <a:r>
              <a:rPr kumimoji="1" lang="en-US" altLang="ja-JP" sz="2800" dirty="0">
                <a:latin typeface="メイリオ" panose="020B0604030504040204" pitchFamily="50" charset="-128"/>
                <a:ea typeface="メイリオ" panose="020B0604030504040204" pitchFamily="50" charset="-128"/>
              </a:rPr>
              <a:t>Hub』</a:t>
            </a:r>
            <a:r>
              <a:rPr kumimoji="1" lang="ja-JP" altLang="en-US" sz="2800" dirty="0">
                <a:latin typeface="メイリオ" panose="020B0604030504040204" pitchFamily="50" charset="-128"/>
                <a:ea typeface="メイリオ" panose="020B0604030504040204" pitchFamily="50" charset="-128"/>
              </a:rPr>
              <a:t>へのアカウント登録</a:t>
            </a:r>
          </a:p>
        </p:txBody>
      </p:sp>
      <p:sp>
        <p:nvSpPr>
          <p:cNvPr id="9" name="テキスト プレースホルダー 3">
            <a:extLst>
              <a:ext uri="{FF2B5EF4-FFF2-40B4-BE49-F238E27FC236}">
                <a16:creationId xmlns:a16="http://schemas.microsoft.com/office/drawing/2014/main" id="{C5BC501E-12E6-84FB-33E7-88463A97B111}"/>
              </a:ext>
            </a:extLst>
          </p:cNvPr>
          <p:cNvSpPr txBox="1">
            <a:spLocks/>
          </p:cNvSpPr>
          <p:nvPr/>
        </p:nvSpPr>
        <p:spPr>
          <a:xfrm>
            <a:off x="272610" y="960450"/>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⑤ユーザーの仮登録</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ユーザーの仮登録が完了します。この後、管理者が登録手続きを行いますので、完了までお待ちください。</a:t>
            </a:r>
            <a:endParaRPr kumimoji="1" lang="en-US" altLang="ja-JP" sz="16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AF924ACA-E0E3-B75B-A403-33C5E46C4C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555750" y="1925271"/>
            <a:ext cx="2915207" cy="3569121"/>
          </a:xfrm>
          <a:prstGeom prst="rect">
            <a:avLst/>
          </a:prstGeom>
        </p:spPr>
      </p:pic>
    </p:spTree>
    <p:extLst>
      <p:ext uri="{BB962C8B-B14F-4D97-AF65-F5344CB8AC3E}">
        <p14:creationId xmlns:p14="http://schemas.microsoft.com/office/powerpoint/2010/main" val="5270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EF0D0-091F-F694-ADF8-3EB61AED292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292A859-FE82-9EA7-3653-2593E3F5B9C5}"/>
              </a:ext>
            </a:extLst>
          </p:cNvPr>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lang="ja-JP" altLang="en-US" dirty="0"/>
          </a:p>
        </p:txBody>
      </p:sp>
      <p:sp>
        <p:nvSpPr>
          <p:cNvPr id="5" name="スライド番号プレースホルダー 4">
            <a:extLst>
              <a:ext uri="{FF2B5EF4-FFF2-40B4-BE49-F238E27FC236}">
                <a16:creationId xmlns:a16="http://schemas.microsoft.com/office/drawing/2014/main" id="{788A8240-DA5F-0727-E49A-39A2F04910BA}"/>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10</a:t>
            </a:fld>
            <a:endParaRPr lang="ja-JP" altLang="en-US"/>
          </a:p>
        </p:txBody>
      </p:sp>
      <p:sp>
        <p:nvSpPr>
          <p:cNvPr id="4" name="正方形/長方形 3">
            <a:extLst>
              <a:ext uri="{FF2B5EF4-FFF2-40B4-BE49-F238E27FC236}">
                <a16:creationId xmlns:a16="http://schemas.microsoft.com/office/drawing/2014/main" id="{28DA930C-1AD1-64DF-F559-1A954F231485}"/>
              </a:ext>
            </a:extLst>
          </p:cNvPr>
          <p:cNvSpPr/>
          <p:nvPr/>
        </p:nvSpPr>
        <p:spPr>
          <a:xfrm>
            <a:off x="-1615599" y="4172847"/>
            <a:ext cx="1148662" cy="21414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Picture 4" descr="アカウント設定操作要求画面">
            <a:extLst>
              <a:ext uri="{FF2B5EF4-FFF2-40B4-BE49-F238E27FC236}">
                <a16:creationId xmlns:a16="http://schemas.microsoft.com/office/drawing/2014/main" id="{E0431DE4-CFD0-2BDC-3AC1-8A9FBDAE0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806" y="2484347"/>
            <a:ext cx="4971990" cy="2050062"/>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3B6DD53F-D41D-1463-02C2-3F48F6C51E86}"/>
              </a:ext>
            </a:extLst>
          </p:cNvPr>
          <p:cNvPicPr>
            <a:picLocks noChangeAspect="1"/>
          </p:cNvPicPr>
          <p:nvPr/>
        </p:nvPicPr>
        <p:blipFill>
          <a:blip r:embed="rId4"/>
          <a:stretch>
            <a:fillRect/>
          </a:stretch>
        </p:blipFill>
        <p:spPr>
          <a:xfrm>
            <a:off x="753596" y="2484347"/>
            <a:ext cx="5166813" cy="2731878"/>
          </a:xfrm>
          <a:prstGeom prst="rect">
            <a:avLst/>
          </a:prstGeom>
        </p:spPr>
      </p:pic>
      <p:sp>
        <p:nvSpPr>
          <p:cNvPr id="20" name="テキスト プレースホルダー 3">
            <a:extLst>
              <a:ext uri="{FF2B5EF4-FFF2-40B4-BE49-F238E27FC236}">
                <a16:creationId xmlns:a16="http://schemas.microsoft.com/office/drawing/2014/main" id="{A42E63C8-CA07-CF2D-17BB-8655E1F779E6}"/>
              </a:ext>
            </a:extLst>
          </p:cNvPr>
          <p:cNvSpPr txBox="1">
            <a:spLocks/>
          </p:cNvSpPr>
          <p:nvPr/>
        </p:nvSpPr>
        <p:spPr>
          <a:xfrm>
            <a:off x="204909" y="1018979"/>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⑥アカウント設定リクエスト</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管理者が登録手続きを行うと、従業員のメールに「アカウント</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設定リクエスト」というメールが届きます。本文の［</a:t>
            </a:r>
            <a:r>
              <a:rPr kumimoji="1" lang="en-US" altLang="ja-JP" sz="1600" dirty="0">
                <a:latin typeface="メイリオ" panose="020B0604030504040204" pitchFamily="50" charset="-128"/>
                <a:ea typeface="メイリオ" panose="020B0604030504040204" pitchFamily="50" charset="-128"/>
              </a:rPr>
              <a:t>PCA</a:t>
            </a:r>
            <a:r>
              <a:rPr kumimoji="1" lang="ja-JP" altLang="en-US" sz="1600" dirty="0">
                <a:latin typeface="メイリオ" panose="020B0604030504040204" pitchFamily="50" charset="-128"/>
                <a:ea typeface="メイリオ" panose="020B0604030504040204" pitchFamily="50" charset="-128"/>
              </a:rPr>
              <a:t>アカ</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ウントを設定します］リンクをクリックします。</a:t>
            </a:r>
            <a:endParaRPr kumimoji="1" lang="en-US" altLang="ja-JP" sz="1600" dirty="0">
              <a:latin typeface="メイリオ" panose="020B0604030504040204" pitchFamily="50" charset="-128"/>
              <a:ea typeface="メイリオ" panose="020B0604030504040204" pitchFamily="50" charset="-128"/>
            </a:endParaRPr>
          </a:p>
          <a:p>
            <a:pPr marL="50800"/>
            <a:endParaRPr kumimoji="1" lang="en-US" altLang="ja-JP" sz="1600" dirty="0">
              <a:latin typeface="メイリオ" panose="020B0604030504040204" pitchFamily="50" charset="-128"/>
              <a:ea typeface="メイリオ" panose="020B0604030504040204" pitchFamily="50" charset="-128"/>
            </a:endParaRPr>
          </a:p>
        </p:txBody>
      </p:sp>
      <p:sp>
        <p:nvSpPr>
          <p:cNvPr id="21" name="テキスト プレースホルダー 3">
            <a:extLst>
              <a:ext uri="{FF2B5EF4-FFF2-40B4-BE49-F238E27FC236}">
                <a16:creationId xmlns:a16="http://schemas.microsoft.com/office/drawing/2014/main" id="{28426AD7-4588-BBCE-5601-B5DA4AEDE642}"/>
              </a:ext>
            </a:extLst>
          </p:cNvPr>
          <p:cNvSpPr txBox="1">
            <a:spLocks/>
          </p:cNvSpPr>
          <p:nvPr/>
        </p:nvSpPr>
        <p:spPr>
          <a:xfrm>
            <a:off x="6065221" y="1018979"/>
            <a:ext cx="6092165" cy="99322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⑦アカウント設定の開始</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アカウント設定の操作要求に応じて、［このリンクをクリックして実行する］をクリックします。</a:t>
            </a:r>
            <a:endParaRPr kumimoji="1" lang="en-US" altLang="ja-JP" sz="1600" dirty="0">
              <a:latin typeface="メイリオ" panose="020B0604030504040204" pitchFamily="50" charset="-128"/>
              <a:ea typeface="メイリオ" panose="020B0604030504040204" pitchFamily="50" charset="-128"/>
            </a:endParaRPr>
          </a:p>
          <a:p>
            <a:pPr marL="50800"/>
            <a:endParaRPr kumimoji="1"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4426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EA6E-8215-E94C-0E58-E1162FC7201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6EC912B-0D6F-E60A-A3EA-D963DB5CD3A7}"/>
              </a:ext>
            </a:extLst>
          </p:cNvPr>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kumimoji="1" lang="ja-JP" altLang="en-US" dirty="0"/>
          </a:p>
        </p:txBody>
      </p:sp>
      <p:sp>
        <p:nvSpPr>
          <p:cNvPr id="5" name="スライド番号プレースホルダー 4">
            <a:extLst>
              <a:ext uri="{FF2B5EF4-FFF2-40B4-BE49-F238E27FC236}">
                <a16:creationId xmlns:a16="http://schemas.microsoft.com/office/drawing/2014/main" id="{AFF211ED-F04A-3226-AF06-8E8C9E8CEE2E}"/>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11</a:t>
            </a:fld>
            <a:endParaRPr lang="ja-JP" altLang="en-US"/>
          </a:p>
        </p:txBody>
      </p:sp>
      <p:sp>
        <p:nvSpPr>
          <p:cNvPr id="14" name="テキスト ボックス 13">
            <a:extLst>
              <a:ext uri="{FF2B5EF4-FFF2-40B4-BE49-F238E27FC236}">
                <a16:creationId xmlns:a16="http://schemas.microsoft.com/office/drawing/2014/main" id="{1A99602A-AD69-0461-F7B1-AB886ED5ED0C}"/>
              </a:ext>
            </a:extLst>
          </p:cNvPr>
          <p:cNvSpPr txBox="1"/>
          <p:nvPr/>
        </p:nvSpPr>
        <p:spPr>
          <a:xfrm>
            <a:off x="6279730" y="5603346"/>
            <a:ext cx="5431252" cy="738664"/>
          </a:xfrm>
          <a:prstGeom prst="rect">
            <a:avLst/>
          </a:prstGeom>
          <a:solidFill>
            <a:schemeClr val="lt1"/>
          </a:solidFill>
          <a:ln>
            <a:solidFill>
              <a:schemeClr val="tx1"/>
            </a:solidFill>
          </a:ln>
        </p:spPr>
        <p:txBody>
          <a:bodyPr wrap="square">
            <a:spAutoFit/>
          </a:bodyPr>
          <a:lstStyle/>
          <a:p>
            <a:r>
              <a:rPr lang="ja-JP" altLang="en-US" b="0" i="0" dirty="0">
                <a:solidFill>
                  <a:srgbClr val="1A1A1A"/>
                </a:solidFill>
                <a:effectLst/>
                <a:latin typeface="メイリオ" panose="020B0604030504040204" pitchFamily="50" charset="-128"/>
                <a:ea typeface="メイリオ" panose="020B0604030504040204" pitchFamily="50" charset="-128"/>
              </a:rPr>
              <a:t>パスワード設定の詳細については下記のページをご覧ください。</a:t>
            </a:r>
            <a:endParaRPr lang="en-US" altLang="ja-JP" b="0" i="0" dirty="0">
              <a:solidFill>
                <a:srgbClr val="1A1A1A"/>
              </a:solidFill>
              <a:effectLst/>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hlinkClick r:id="rId3"/>
              </a:rPr>
              <a:t>https://pca.jp/area_support/manual/pcaid/01_introduction/introduction_07.html</a:t>
            </a:r>
            <a:endParaRPr lang="en-US" altLang="ja-JP" dirty="0">
              <a:latin typeface="メイリオ" panose="020B0604030504040204" pitchFamily="50" charset="-128"/>
              <a:ea typeface="メイリオ" panose="020B0604030504040204" pitchFamily="50" charset="-128"/>
            </a:endParaRPr>
          </a:p>
        </p:txBody>
      </p:sp>
      <p:sp>
        <p:nvSpPr>
          <p:cNvPr id="20" name="テキスト プレースホルダー 3">
            <a:extLst>
              <a:ext uri="{FF2B5EF4-FFF2-40B4-BE49-F238E27FC236}">
                <a16:creationId xmlns:a16="http://schemas.microsoft.com/office/drawing/2014/main" id="{74712339-B823-816C-8C67-918FDEF7EA63}"/>
              </a:ext>
            </a:extLst>
          </p:cNvPr>
          <p:cNvSpPr txBox="1">
            <a:spLocks/>
          </p:cNvSpPr>
          <p:nvPr/>
        </p:nvSpPr>
        <p:spPr>
          <a:xfrm>
            <a:off x="366692" y="916844"/>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⑧利用規約およびプライバシーポリシーへの同意</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利用規約とプライバシーポリシーの内容を確認の上、</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チェックを入れて［同意する］をクリックします。</a:t>
            </a:r>
            <a:endParaRPr kumimoji="1" lang="en-US" altLang="ja-JP" sz="1600" dirty="0">
              <a:latin typeface="メイリオ" panose="020B0604030504040204" pitchFamily="50" charset="-128"/>
              <a:ea typeface="メイリオ" panose="020B0604030504040204" pitchFamily="50" charset="-128"/>
            </a:endParaRPr>
          </a:p>
        </p:txBody>
      </p:sp>
      <p:sp>
        <p:nvSpPr>
          <p:cNvPr id="23" name="テキスト プレースホルダー 3">
            <a:extLst>
              <a:ext uri="{FF2B5EF4-FFF2-40B4-BE49-F238E27FC236}">
                <a16:creationId xmlns:a16="http://schemas.microsoft.com/office/drawing/2014/main" id="{240F4ECC-5805-4CBE-514E-65F10FA3410B}"/>
              </a:ext>
            </a:extLst>
          </p:cNvPr>
          <p:cNvSpPr txBox="1">
            <a:spLocks/>
          </p:cNvSpPr>
          <p:nvPr/>
        </p:nvSpPr>
        <p:spPr>
          <a:xfrm>
            <a:off x="6279730" y="898047"/>
            <a:ext cx="6092165" cy="751936"/>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⑨パスワード設定</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パスワード設定条件に従い独自のパスワードを設定し、</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［パスワードを変更する］をクリックします。</a:t>
            </a:r>
            <a:endParaRPr kumimoji="1" lang="en-US" altLang="ja-JP" sz="1600" dirty="0">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5DF0B356-35C2-0769-70E9-6B68D1758DD1}"/>
              </a:ext>
            </a:extLst>
          </p:cNvPr>
          <p:cNvPicPr>
            <a:picLocks noChangeAspect="1"/>
          </p:cNvPicPr>
          <p:nvPr/>
        </p:nvPicPr>
        <p:blipFill>
          <a:blip r:embed="rId4"/>
          <a:srcRect l="30756" t="36610" r="30682" b="38353"/>
          <a:stretch>
            <a:fillRect/>
          </a:stretch>
        </p:blipFill>
        <p:spPr>
          <a:xfrm>
            <a:off x="821057" y="2439983"/>
            <a:ext cx="4503270" cy="1978033"/>
          </a:xfrm>
          <a:prstGeom prst="rect">
            <a:avLst/>
          </a:prstGeom>
        </p:spPr>
      </p:pic>
      <p:sp>
        <p:nvSpPr>
          <p:cNvPr id="26" name="正方形/長方形 25">
            <a:extLst>
              <a:ext uri="{FF2B5EF4-FFF2-40B4-BE49-F238E27FC236}">
                <a16:creationId xmlns:a16="http://schemas.microsoft.com/office/drawing/2014/main" id="{9C0F1AA4-4ADB-0AA2-D53F-453B581A446A}"/>
              </a:ext>
            </a:extLst>
          </p:cNvPr>
          <p:cNvSpPr/>
          <p:nvPr/>
        </p:nvSpPr>
        <p:spPr>
          <a:xfrm>
            <a:off x="2505128" y="3770289"/>
            <a:ext cx="1148662" cy="40989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A99CC271-EF8D-23DC-193F-A9EB0CDBE8CE}"/>
              </a:ext>
            </a:extLst>
          </p:cNvPr>
          <p:cNvGrpSpPr/>
          <p:nvPr/>
        </p:nvGrpSpPr>
        <p:grpSpPr>
          <a:xfrm>
            <a:off x="7368539" y="1760938"/>
            <a:ext cx="3258321" cy="3708400"/>
            <a:chOff x="7166355" y="1532129"/>
            <a:chExt cx="3506226" cy="3990549"/>
          </a:xfrm>
        </p:grpSpPr>
        <p:pic>
          <p:nvPicPr>
            <p:cNvPr id="28" name="図 27">
              <a:extLst>
                <a:ext uri="{FF2B5EF4-FFF2-40B4-BE49-F238E27FC236}">
                  <a16:creationId xmlns:a16="http://schemas.microsoft.com/office/drawing/2014/main" id="{D8DCCC83-6033-5349-D03E-1A1C4F9AA629}"/>
                </a:ext>
              </a:extLst>
            </p:cNvPr>
            <p:cNvPicPr>
              <a:picLocks noChangeAspect="1"/>
            </p:cNvPicPr>
            <p:nvPr/>
          </p:nvPicPr>
          <p:blipFill>
            <a:blip r:embed="rId5"/>
            <a:srcRect l="30080" t="20778" r="31282" b="14222"/>
            <a:stretch>
              <a:fillRect/>
            </a:stretch>
          </p:blipFill>
          <p:spPr>
            <a:xfrm>
              <a:off x="7166355" y="1532129"/>
              <a:ext cx="3506226" cy="3990549"/>
            </a:xfrm>
            <a:prstGeom prst="rect">
              <a:avLst/>
            </a:prstGeom>
          </p:spPr>
        </p:pic>
        <p:sp>
          <p:nvSpPr>
            <p:cNvPr id="29" name="正方形/長方形 28">
              <a:extLst>
                <a:ext uri="{FF2B5EF4-FFF2-40B4-BE49-F238E27FC236}">
                  <a16:creationId xmlns:a16="http://schemas.microsoft.com/office/drawing/2014/main" id="{31A82896-8E5E-96A0-0C98-771C5D7D6AC4}"/>
                </a:ext>
              </a:extLst>
            </p:cNvPr>
            <p:cNvSpPr/>
            <p:nvPr/>
          </p:nvSpPr>
          <p:spPr>
            <a:xfrm>
              <a:off x="7427648" y="4843295"/>
              <a:ext cx="2988892" cy="32139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5188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BC10A-C37D-BF9B-FEFA-DDD23C487EC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DDC2AE6-D8E7-E635-3C41-DCB334172E05}"/>
              </a:ext>
            </a:extLst>
          </p:cNvPr>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kumimoji="1" lang="ja-JP" altLang="en-US" dirty="0"/>
          </a:p>
        </p:txBody>
      </p:sp>
      <p:sp>
        <p:nvSpPr>
          <p:cNvPr id="5" name="スライド番号プレースホルダー 4">
            <a:extLst>
              <a:ext uri="{FF2B5EF4-FFF2-40B4-BE49-F238E27FC236}">
                <a16:creationId xmlns:a16="http://schemas.microsoft.com/office/drawing/2014/main" id="{26404F66-0257-0BFF-7C6F-D8F6AA093FE0}"/>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12</a:t>
            </a:fld>
            <a:endParaRPr lang="ja-JP" altLang="en-US"/>
          </a:p>
        </p:txBody>
      </p:sp>
      <p:pic>
        <p:nvPicPr>
          <p:cNvPr id="14" name="Picture 3" descr="組織の選択（アカウント設定）">
            <a:extLst>
              <a:ext uri="{FF2B5EF4-FFF2-40B4-BE49-F238E27FC236}">
                <a16:creationId xmlns:a16="http://schemas.microsoft.com/office/drawing/2014/main" id="{6163DC93-F9F9-E231-AB81-E0F2B8258209}"/>
              </a:ext>
            </a:extLst>
          </p:cNvPr>
          <p:cNvPicPr>
            <a:picLocks noChangeAspect="1"/>
          </p:cNvPicPr>
          <p:nvPr/>
        </p:nvPicPr>
        <p:blipFill>
          <a:blip r:embed="rId3"/>
          <a:stretch>
            <a:fillRect/>
          </a:stretch>
        </p:blipFill>
        <p:spPr>
          <a:xfrm>
            <a:off x="6731273" y="2564975"/>
            <a:ext cx="4310826" cy="1769420"/>
          </a:xfrm>
          <a:prstGeom prst="rect">
            <a:avLst/>
          </a:prstGeom>
        </p:spPr>
      </p:pic>
      <p:pic>
        <p:nvPicPr>
          <p:cNvPr id="26" name="図 25">
            <a:extLst>
              <a:ext uri="{FF2B5EF4-FFF2-40B4-BE49-F238E27FC236}">
                <a16:creationId xmlns:a16="http://schemas.microsoft.com/office/drawing/2014/main" id="{D0E18531-2CEF-7DF4-195E-AEA51D373C39}"/>
              </a:ext>
            </a:extLst>
          </p:cNvPr>
          <p:cNvPicPr>
            <a:picLocks noChangeAspect="1"/>
          </p:cNvPicPr>
          <p:nvPr/>
        </p:nvPicPr>
        <p:blipFill>
          <a:blip r:embed="rId4"/>
          <a:stretch>
            <a:fillRect/>
          </a:stretch>
        </p:blipFill>
        <p:spPr>
          <a:xfrm>
            <a:off x="1832346" y="2564975"/>
            <a:ext cx="2695204" cy="3878257"/>
          </a:xfrm>
          <a:prstGeom prst="rect">
            <a:avLst/>
          </a:prstGeom>
        </p:spPr>
      </p:pic>
      <p:sp>
        <p:nvSpPr>
          <p:cNvPr id="27" name="テキスト プレースホルダー 3">
            <a:extLst>
              <a:ext uri="{FF2B5EF4-FFF2-40B4-BE49-F238E27FC236}">
                <a16:creationId xmlns:a16="http://schemas.microsoft.com/office/drawing/2014/main" id="{9C1D8107-A25F-1BAF-DAFC-EE3E5D8AE492}"/>
              </a:ext>
            </a:extLst>
          </p:cNvPr>
          <p:cNvSpPr txBox="1">
            <a:spLocks/>
          </p:cNvSpPr>
          <p:nvPr/>
        </p:nvSpPr>
        <p:spPr>
          <a:xfrm>
            <a:off x="133865" y="957664"/>
            <a:ext cx="6092165" cy="145509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⑩バックアップコードの発行</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バックアップコードを保存し、［バックアップコードを安全な場所に保存しました］のチェックをオンにして、［準備完了］ボタンをクリックします。２段階認証メールを受信できない状況に備えて、画面の案内に従い、バックアップコードをできるだけ安全な場所に保存してください。</a:t>
            </a:r>
            <a:endParaRPr kumimoji="1" lang="en-US" altLang="ja-JP" sz="1600" dirty="0">
              <a:latin typeface="メイリオ" panose="020B0604030504040204" pitchFamily="50" charset="-128"/>
              <a:ea typeface="メイリオ" panose="020B0604030504040204" pitchFamily="50" charset="-128"/>
            </a:endParaRPr>
          </a:p>
          <a:p>
            <a:pPr marL="50800" indent="0">
              <a:buNone/>
            </a:pPr>
            <a:endParaRPr kumimoji="1" lang="en-US" altLang="ja-JP" sz="1600" dirty="0">
              <a:latin typeface="メイリオ" panose="020B0604030504040204" pitchFamily="50" charset="-128"/>
              <a:ea typeface="メイリオ" panose="020B0604030504040204" pitchFamily="50" charset="-128"/>
            </a:endParaRPr>
          </a:p>
        </p:txBody>
      </p:sp>
      <p:sp>
        <p:nvSpPr>
          <p:cNvPr id="30" name="テキスト プレースホルダー 3">
            <a:extLst>
              <a:ext uri="{FF2B5EF4-FFF2-40B4-BE49-F238E27FC236}">
                <a16:creationId xmlns:a16="http://schemas.microsoft.com/office/drawing/2014/main" id="{2CF3C165-4B4C-050A-3B67-358A6EF822A2}"/>
              </a:ext>
            </a:extLst>
          </p:cNvPr>
          <p:cNvSpPr txBox="1">
            <a:spLocks/>
          </p:cNvSpPr>
          <p:nvPr/>
        </p:nvSpPr>
        <p:spPr>
          <a:xfrm>
            <a:off x="6117888" y="957664"/>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⑪アカウント設定完了</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lang="ja-JP" altLang="en-US" sz="1600" dirty="0">
                <a:latin typeface="メイリオ" panose="020B0604030504040204" pitchFamily="50" charset="-128"/>
                <a:ea typeface="メイリオ" panose="020B0604030504040204" pitchFamily="50" charset="-128"/>
              </a:rPr>
              <a:t>アカウント設定が完了すると次の画面が表示されます。</a:t>
            </a:r>
          </a:p>
        </p:txBody>
      </p:sp>
    </p:spTree>
    <p:extLst>
      <p:ext uri="{BB962C8B-B14F-4D97-AF65-F5344CB8AC3E}">
        <p14:creationId xmlns:p14="http://schemas.microsoft.com/office/powerpoint/2010/main" val="44488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9210E-BE98-13D1-8AA3-DC7EE440521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50DC1B-C671-92EC-3196-8F589657449C}"/>
              </a:ext>
            </a:extLst>
          </p:cNvPr>
          <p:cNvSpPr>
            <a:spLocks noGrp="1"/>
          </p:cNvSpPr>
          <p:nvPr>
            <p:ph type="sldNum" sz="quarter" idx="12"/>
          </p:nvPr>
        </p:nvSpPr>
        <p:spPr/>
        <p:txBody>
          <a:bodyPr/>
          <a:lstStyle/>
          <a:p>
            <a:fld id="{8DE01AFB-559C-49C2-AF83-836728682562}" type="slidenum">
              <a:rPr kumimoji="1" lang="ja-JP" altLang="en-US" smtClean="0"/>
              <a:t>13</a:t>
            </a:fld>
            <a:endParaRPr kumimoji="1" lang="ja-JP" altLang="en-US"/>
          </a:p>
        </p:txBody>
      </p:sp>
      <p:sp>
        <p:nvSpPr>
          <p:cNvPr id="3" name="タイトル 1">
            <a:extLst>
              <a:ext uri="{FF2B5EF4-FFF2-40B4-BE49-F238E27FC236}">
                <a16:creationId xmlns:a16="http://schemas.microsoft.com/office/drawing/2014/main" id="{D89CF27B-BFC0-35DF-A4BD-E6F131B1225F}"/>
              </a:ext>
            </a:extLst>
          </p:cNvPr>
          <p:cNvSpPr txBox="1">
            <a:spLocks/>
          </p:cNvSpPr>
          <p:nvPr/>
        </p:nvSpPr>
        <p:spPr>
          <a:xfrm>
            <a:off x="771554" y="2353544"/>
            <a:ext cx="853481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ja-JP" altLang="en-US" sz="4000" dirty="0">
                <a:latin typeface="メイリオ" panose="020B0604030504040204" pitchFamily="50" charset="-128"/>
                <a:ea typeface="メイリオ" panose="020B0604030504040204" pitchFamily="50" charset="-128"/>
              </a:rPr>
              <a:t>初回ログイン</a:t>
            </a:r>
            <a:endParaRPr kumimoji="1" lang="en-US" altLang="ja-JP" sz="3600" dirty="0">
              <a:solidFill>
                <a:srgbClr val="5F5F5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1440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DEEEB-CFAB-338A-DAF1-5577DC33D49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F92840-D1EA-592F-04C5-81D978B43F6E}"/>
              </a:ext>
            </a:extLst>
          </p:cNvPr>
          <p:cNvSpPr>
            <a:spLocks noGrp="1"/>
          </p:cNvSpPr>
          <p:nvPr>
            <p:ph type="title"/>
          </p:nvPr>
        </p:nvSpPr>
        <p:spPr>
          <a:xfrm>
            <a:off x="533996" y="384897"/>
            <a:ext cx="10972800" cy="634082"/>
          </a:xfrm>
        </p:spPr>
        <p:txBody>
          <a:bodyPr/>
          <a:lstStyle/>
          <a:p>
            <a:r>
              <a:rPr kumimoji="1" lang="ja-JP" altLang="en-US" dirty="0">
                <a:latin typeface="メイリオ" panose="020B0604030504040204" pitchFamily="50" charset="-128"/>
                <a:ea typeface="メイリオ" panose="020B0604030504040204" pitchFamily="50" charset="-128"/>
              </a:rPr>
              <a:t>初回ログイン</a:t>
            </a:r>
            <a:endParaRPr lang="ja-JP" altLang="en-US" dirty="0"/>
          </a:p>
        </p:txBody>
      </p:sp>
      <p:sp>
        <p:nvSpPr>
          <p:cNvPr id="5" name="スライド番号プレースホルダー 4">
            <a:extLst>
              <a:ext uri="{FF2B5EF4-FFF2-40B4-BE49-F238E27FC236}">
                <a16:creationId xmlns:a16="http://schemas.microsoft.com/office/drawing/2014/main" id="{FBD425FB-9585-A5B6-AC45-02D193243333}"/>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14</a:t>
            </a:fld>
            <a:endParaRPr lang="ja-JP" altLang="en-US"/>
          </a:p>
        </p:txBody>
      </p:sp>
      <p:sp>
        <p:nvSpPr>
          <p:cNvPr id="7" name="タイトル 1">
            <a:extLst>
              <a:ext uri="{FF2B5EF4-FFF2-40B4-BE49-F238E27FC236}">
                <a16:creationId xmlns:a16="http://schemas.microsoft.com/office/drawing/2014/main" id="{AEF5E8CA-C81F-13AB-2741-AB28CFA2FDF4}"/>
              </a:ext>
            </a:extLst>
          </p:cNvPr>
          <p:cNvSpPr txBox="1">
            <a:spLocks/>
          </p:cNvSpPr>
          <p:nvPr/>
        </p:nvSpPr>
        <p:spPr>
          <a:xfrm>
            <a:off x="6095999" y="934762"/>
            <a:ext cx="5972275" cy="11963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kumimoji="1" lang="ja-JP" altLang="en-US" sz="1600" dirty="0"/>
              <a:t>②ログイン画面が表示されるので、メールアドレスを入力して</a:t>
            </a:r>
            <a:endParaRPr kumimoji="1" lang="en-US" altLang="ja-JP" sz="1600" dirty="0"/>
          </a:p>
          <a:p>
            <a:r>
              <a:rPr kumimoji="1" lang="ja-JP" altLang="en-US" sz="1600" dirty="0"/>
              <a:t>［次へ］をクリックします。</a:t>
            </a:r>
            <a:endParaRPr kumimoji="1" lang="en-US" altLang="ja-JP" sz="1600" dirty="0"/>
          </a:p>
        </p:txBody>
      </p:sp>
      <p:pic>
        <p:nvPicPr>
          <p:cNvPr id="15" name="図 14">
            <a:extLst>
              <a:ext uri="{FF2B5EF4-FFF2-40B4-BE49-F238E27FC236}">
                <a16:creationId xmlns:a16="http://schemas.microsoft.com/office/drawing/2014/main" id="{BAB43EB1-ADAC-E6F4-337A-EFD684B24163}"/>
              </a:ext>
            </a:extLst>
          </p:cNvPr>
          <p:cNvPicPr>
            <a:picLocks noChangeAspect="1"/>
          </p:cNvPicPr>
          <p:nvPr/>
        </p:nvPicPr>
        <p:blipFill>
          <a:blip r:embed="rId3"/>
          <a:stretch>
            <a:fillRect/>
          </a:stretch>
        </p:blipFill>
        <p:spPr>
          <a:xfrm>
            <a:off x="6860285" y="2046914"/>
            <a:ext cx="4125924" cy="3355603"/>
          </a:xfrm>
          <a:prstGeom prst="rect">
            <a:avLst/>
          </a:prstGeom>
        </p:spPr>
      </p:pic>
      <p:pic>
        <p:nvPicPr>
          <p:cNvPr id="3" name="Picture 3" descr="組織の選択（アカウント設定）">
            <a:extLst>
              <a:ext uri="{FF2B5EF4-FFF2-40B4-BE49-F238E27FC236}">
                <a16:creationId xmlns:a16="http://schemas.microsoft.com/office/drawing/2014/main" id="{F597CDDE-2F66-D9E3-D6E6-213BD0A6995C}"/>
              </a:ext>
            </a:extLst>
          </p:cNvPr>
          <p:cNvPicPr>
            <a:picLocks noChangeAspect="1"/>
          </p:cNvPicPr>
          <p:nvPr/>
        </p:nvPicPr>
        <p:blipFill>
          <a:blip r:embed="rId4"/>
          <a:stretch>
            <a:fillRect/>
          </a:stretch>
        </p:blipFill>
        <p:spPr>
          <a:xfrm>
            <a:off x="1205791" y="2131131"/>
            <a:ext cx="3454145" cy="1417787"/>
          </a:xfrm>
          <a:prstGeom prst="rect">
            <a:avLst/>
          </a:prstGeom>
        </p:spPr>
      </p:pic>
      <p:sp>
        <p:nvSpPr>
          <p:cNvPr id="4" name="正方形/長方形 3">
            <a:extLst>
              <a:ext uri="{FF2B5EF4-FFF2-40B4-BE49-F238E27FC236}">
                <a16:creationId xmlns:a16="http://schemas.microsoft.com/office/drawing/2014/main" id="{3596900E-12D9-5E52-1511-96B6425BF79A}"/>
              </a:ext>
            </a:extLst>
          </p:cNvPr>
          <p:cNvSpPr/>
          <p:nvPr/>
        </p:nvSpPr>
        <p:spPr>
          <a:xfrm>
            <a:off x="1439410" y="3045585"/>
            <a:ext cx="1148662" cy="21414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タイトル 1">
            <a:extLst>
              <a:ext uri="{FF2B5EF4-FFF2-40B4-BE49-F238E27FC236}">
                <a16:creationId xmlns:a16="http://schemas.microsoft.com/office/drawing/2014/main" id="{64846AAE-2E52-524A-66B7-E81B327CA9B1}"/>
              </a:ext>
            </a:extLst>
          </p:cNvPr>
          <p:cNvSpPr txBox="1">
            <a:spLocks/>
          </p:cNvSpPr>
          <p:nvPr/>
        </p:nvSpPr>
        <p:spPr>
          <a:xfrm>
            <a:off x="123724" y="934762"/>
            <a:ext cx="5972275" cy="11963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50800"/>
            <a:r>
              <a:rPr lang="ja-JP" altLang="en-US" sz="1600" dirty="0"/>
              <a:t>①</a:t>
            </a:r>
            <a:r>
              <a:rPr kumimoji="1" lang="ja-JP" altLang="en-US" sz="1600" dirty="0"/>
              <a:t>［</a:t>
            </a:r>
            <a:r>
              <a:rPr kumimoji="1" lang="en-US" altLang="ja-JP" sz="1600" dirty="0"/>
              <a:t>PCA</a:t>
            </a:r>
            <a:r>
              <a:rPr kumimoji="1" lang="ja-JP" altLang="en-US" sz="1600" dirty="0"/>
              <a:t>サービスへ戻る］リンクをクリックすると、</a:t>
            </a:r>
            <a:r>
              <a:rPr kumimoji="1" lang="en-US" altLang="ja-JP" sz="1600" dirty="0"/>
              <a:t>PCA ID </a:t>
            </a:r>
            <a:r>
              <a:rPr kumimoji="1" lang="ja-JP" altLang="en-US" sz="1600" dirty="0"/>
              <a:t>アカウント設定へアクセスするために、ログイン画面へ移動します。同時に、メールアドレス確認が完了したことをお知らせするメールが届きます。</a:t>
            </a:r>
            <a:endParaRPr kumimoji="1" lang="en-US" altLang="ja-JP" sz="1600" dirty="0"/>
          </a:p>
          <a:p>
            <a:pPr marL="50800"/>
            <a:endParaRPr lang="ja-JP" altLang="en-US" sz="1600" dirty="0"/>
          </a:p>
        </p:txBody>
      </p:sp>
      <p:pic>
        <p:nvPicPr>
          <p:cNvPr id="11" name="図 10">
            <a:extLst>
              <a:ext uri="{FF2B5EF4-FFF2-40B4-BE49-F238E27FC236}">
                <a16:creationId xmlns:a16="http://schemas.microsoft.com/office/drawing/2014/main" id="{323983B7-7B1F-4A70-45D4-B08253CE9679}"/>
              </a:ext>
            </a:extLst>
          </p:cNvPr>
          <p:cNvPicPr>
            <a:picLocks noChangeAspect="1"/>
          </p:cNvPicPr>
          <p:nvPr/>
        </p:nvPicPr>
        <p:blipFill>
          <a:blip r:embed="rId5"/>
          <a:stretch>
            <a:fillRect/>
          </a:stretch>
        </p:blipFill>
        <p:spPr>
          <a:xfrm>
            <a:off x="831108" y="3611953"/>
            <a:ext cx="4203510" cy="2748769"/>
          </a:xfrm>
          <a:prstGeom prst="rect">
            <a:avLst/>
          </a:prstGeom>
        </p:spPr>
      </p:pic>
    </p:spTree>
    <p:extLst>
      <p:ext uri="{BB962C8B-B14F-4D97-AF65-F5344CB8AC3E}">
        <p14:creationId xmlns:p14="http://schemas.microsoft.com/office/powerpoint/2010/main" val="334086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4397F-1E7D-AFBE-72BF-CEE1D986E9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C917744-A0C8-7962-5CAD-120C05CF295A}"/>
              </a:ext>
            </a:extLst>
          </p:cNvPr>
          <p:cNvSpPr>
            <a:spLocks noGrp="1"/>
          </p:cNvSpPr>
          <p:nvPr>
            <p:ph type="title"/>
          </p:nvPr>
        </p:nvSpPr>
        <p:spPr>
          <a:xfrm>
            <a:off x="533996" y="384897"/>
            <a:ext cx="10972800" cy="634082"/>
          </a:xfrm>
        </p:spPr>
        <p:txBody>
          <a:bodyPr/>
          <a:lstStyle/>
          <a:p>
            <a:r>
              <a:rPr kumimoji="1" lang="ja-JP" altLang="en-US" dirty="0">
                <a:latin typeface="メイリオ" panose="020B0604030504040204" pitchFamily="50" charset="-128"/>
                <a:ea typeface="メイリオ" panose="020B0604030504040204" pitchFamily="50" charset="-128"/>
              </a:rPr>
              <a:t>初回ログイン</a:t>
            </a:r>
            <a:endParaRPr lang="ja-JP" altLang="en-US" dirty="0"/>
          </a:p>
        </p:txBody>
      </p:sp>
      <p:sp>
        <p:nvSpPr>
          <p:cNvPr id="5" name="スライド番号プレースホルダー 4">
            <a:extLst>
              <a:ext uri="{FF2B5EF4-FFF2-40B4-BE49-F238E27FC236}">
                <a16:creationId xmlns:a16="http://schemas.microsoft.com/office/drawing/2014/main" id="{20F994E9-2480-83AE-6CD0-300C60E5C895}"/>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15</a:t>
            </a:fld>
            <a:endParaRPr lang="ja-JP" altLang="en-US"/>
          </a:p>
        </p:txBody>
      </p:sp>
      <p:sp>
        <p:nvSpPr>
          <p:cNvPr id="7" name="タイトル 1">
            <a:extLst>
              <a:ext uri="{FF2B5EF4-FFF2-40B4-BE49-F238E27FC236}">
                <a16:creationId xmlns:a16="http://schemas.microsoft.com/office/drawing/2014/main" id="{ED49DD04-A3D9-1373-7227-F3D4C175F385}"/>
              </a:ext>
            </a:extLst>
          </p:cNvPr>
          <p:cNvSpPr txBox="1">
            <a:spLocks/>
          </p:cNvSpPr>
          <p:nvPr/>
        </p:nvSpPr>
        <p:spPr>
          <a:xfrm>
            <a:off x="6095999" y="934762"/>
            <a:ext cx="5972275" cy="11963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en-US" sz="1600" dirty="0"/>
              <a:t>④</a:t>
            </a:r>
            <a:r>
              <a:rPr lang="en-US" altLang="ja-JP" sz="1600" dirty="0"/>
              <a:t>【PCA</a:t>
            </a:r>
            <a:r>
              <a:rPr lang="ja-JP" altLang="en-US" sz="1600" dirty="0"/>
              <a:t>サービス</a:t>
            </a:r>
            <a:r>
              <a:rPr lang="en-US" altLang="ja-JP" sz="1600" dirty="0"/>
              <a:t>】2</a:t>
            </a:r>
            <a:r>
              <a:rPr lang="ja-JP" altLang="en-US" sz="1600" dirty="0"/>
              <a:t>段階認証コード：〇〇〇〇〇〇という</a:t>
            </a:r>
            <a:endParaRPr lang="en-US" altLang="ja-JP" sz="1600" dirty="0"/>
          </a:p>
          <a:p>
            <a:r>
              <a:rPr lang="ja-JP" altLang="en-US" sz="1600" dirty="0"/>
              <a:t>件名のメールが届きますので、そのメールから</a:t>
            </a:r>
            <a:r>
              <a:rPr lang="en-US" altLang="ja-JP" sz="1600" dirty="0"/>
              <a:t>2</a:t>
            </a:r>
            <a:r>
              <a:rPr kumimoji="1" lang="ja-JP" altLang="en-US" sz="1600" dirty="0"/>
              <a:t>段階認証コードを参照して［</a:t>
            </a:r>
            <a:r>
              <a:rPr kumimoji="1" lang="en-US" altLang="ja-JP" sz="1600" dirty="0"/>
              <a:t>2</a:t>
            </a:r>
            <a:r>
              <a:rPr kumimoji="1" lang="ja-JP" altLang="en-US" sz="1600" dirty="0"/>
              <a:t>段階認証コード］欄に入力し［認証］をクリックします。</a:t>
            </a:r>
            <a:endParaRPr kumimoji="1" lang="en-US" altLang="ja-JP" sz="1600" dirty="0"/>
          </a:p>
        </p:txBody>
      </p:sp>
      <p:sp>
        <p:nvSpPr>
          <p:cNvPr id="31" name="テキスト プレースホルダー 3">
            <a:extLst>
              <a:ext uri="{FF2B5EF4-FFF2-40B4-BE49-F238E27FC236}">
                <a16:creationId xmlns:a16="http://schemas.microsoft.com/office/drawing/2014/main" id="{2C2729E5-5ED8-CB2D-36EE-5A56EA331CE2}"/>
              </a:ext>
            </a:extLst>
          </p:cNvPr>
          <p:cNvSpPr txBox="1">
            <a:spLocks/>
          </p:cNvSpPr>
          <p:nvPr/>
        </p:nvSpPr>
        <p:spPr>
          <a:xfrm>
            <a:off x="345967" y="850545"/>
            <a:ext cx="5375325" cy="12970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None/>
            </a:pPr>
            <a:r>
              <a:rPr kumimoji="1" lang="ja-JP" altLang="en-US" sz="1600" dirty="0"/>
              <a:t>③パスワードを入力し、［ログイン］をクリックします。</a:t>
            </a:r>
            <a:endParaRPr kumimoji="1" lang="en-US" altLang="ja-JP" sz="1600" dirty="0"/>
          </a:p>
          <a:p>
            <a:pPr marL="50800" indent="0">
              <a:buNone/>
            </a:pPr>
            <a:endParaRPr lang="ja-JP" altLang="en-US" sz="1600" dirty="0"/>
          </a:p>
          <a:p>
            <a:pPr marL="50800" indent="0">
              <a:buNone/>
            </a:pPr>
            <a:endParaRPr kumimoji="1" lang="en-US" altLang="ja-JP" sz="1600" dirty="0"/>
          </a:p>
          <a:p>
            <a:pPr marL="50800" indent="0">
              <a:buNone/>
            </a:pPr>
            <a:endParaRPr lang="ja-JP" altLang="en-US" sz="1600" dirty="0"/>
          </a:p>
        </p:txBody>
      </p:sp>
      <p:pic>
        <p:nvPicPr>
          <p:cNvPr id="28" name="図 27">
            <a:extLst>
              <a:ext uri="{FF2B5EF4-FFF2-40B4-BE49-F238E27FC236}">
                <a16:creationId xmlns:a16="http://schemas.microsoft.com/office/drawing/2014/main" id="{69243669-D1CE-D2DE-6E25-8A3A918C035A}"/>
              </a:ext>
            </a:extLst>
          </p:cNvPr>
          <p:cNvPicPr>
            <a:picLocks noChangeAspect="1"/>
          </p:cNvPicPr>
          <p:nvPr/>
        </p:nvPicPr>
        <p:blipFill>
          <a:blip r:embed="rId3"/>
          <a:stretch>
            <a:fillRect/>
          </a:stretch>
        </p:blipFill>
        <p:spPr>
          <a:xfrm>
            <a:off x="8997381" y="2202180"/>
            <a:ext cx="3070893" cy="2270766"/>
          </a:xfrm>
          <a:prstGeom prst="rect">
            <a:avLst/>
          </a:prstGeom>
        </p:spPr>
      </p:pic>
      <p:pic>
        <p:nvPicPr>
          <p:cNvPr id="8" name="図 7">
            <a:extLst>
              <a:ext uri="{FF2B5EF4-FFF2-40B4-BE49-F238E27FC236}">
                <a16:creationId xmlns:a16="http://schemas.microsoft.com/office/drawing/2014/main" id="{2599EDEE-6707-2F1F-72C5-A1475F6CAAE5}"/>
              </a:ext>
            </a:extLst>
          </p:cNvPr>
          <p:cNvPicPr>
            <a:picLocks noChangeAspect="1"/>
          </p:cNvPicPr>
          <p:nvPr/>
        </p:nvPicPr>
        <p:blipFill>
          <a:blip r:embed="rId4"/>
          <a:stretch>
            <a:fillRect/>
          </a:stretch>
        </p:blipFill>
        <p:spPr>
          <a:xfrm>
            <a:off x="5518133" y="2202180"/>
            <a:ext cx="3352833" cy="2773707"/>
          </a:xfrm>
          <a:prstGeom prst="rect">
            <a:avLst/>
          </a:prstGeom>
        </p:spPr>
      </p:pic>
      <p:pic>
        <p:nvPicPr>
          <p:cNvPr id="10" name="図 9">
            <a:extLst>
              <a:ext uri="{FF2B5EF4-FFF2-40B4-BE49-F238E27FC236}">
                <a16:creationId xmlns:a16="http://schemas.microsoft.com/office/drawing/2014/main" id="{5F8F39C6-17AA-2DD9-47BF-A521F680464F}"/>
              </a:ext>
            </a:extLst>
          </p:cNvPr>
          <p:cNvPicPr>
            <a:picLocks noChangeAspect="1"/>
          </p:cNvPicPr>
          <p:nvPr/>
        </p:nvPicPr>
        <p:blipFill>
          <a:blip r:embed="rId5"/>
          <a:stretch>
            <a:fillRect/>
          </a:stretch>
        </p:blipFill>
        <p:spPr>
          <a:xfrm>
            <a:off x="991452" y="2202180"/>
            <a:ext cx="3413793" cy="2061576"/>
          </a:xfrm>
          <a:prstGeom prst="rect">
            <a:avLst/>
          </a:prstGeom>
        </p:spPr>
      </p:pic>
    </p:spTree>
    <p:extLst>
      <p:ext uri="{BB962C8B-B14F-4D97-AF65-F5344CB8AC3E}">
        <p14:creationId xmlns:p14="http://schemas.microsoft.com/office/powerpoint/2010/main" val="220360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6190-0FB5-01D3-F6CF-A0303BDD16E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BBAA251-9B8D-6A2A-6B62-DA023008AB01}"/>
              </a:ext>
            </a:extLst>
          </p:cNvPr>
          <p:cNvSpPr>
            <a:spLocks noGrp="1"/>
          </p:cNvSpPr>
          <p:nvPr>
            <p:ph type="title"/>
          </p:nvPr>
        </p:nvSpPr>
        <p:spPr>
          <a:xfrm>
            <a:off x="533996" y="384897"/>
            <a:ext cx="10972800" cy="634082"/>
          </a:xfrm>
        </p:spPr>
        <p:txBody>
          <a:bodyPr/>
          <a:lstStyle/>
          <a:p>
            <a:r>
              <a:rPr kumimoji="1" lang="ja-JP" altLang="en-US" dirty="0">
                <a:latin typeface="メイリオ" panose="020B0604030504040204" pitchFamily="50" charset="-128"/>
                <a:ea typeface="メイリオ" panose="020B0604030504040204" pitchFamily="50" charset="-128"/>
              </a:rPr>
              <a:t>初回ログイン</a:t>
            </a:r>
            <a:endParaRPr lang="ja-JP" altLang="en-US" dirty="0"/>
          </a:p>
        </p:txBody>
      </p:sp>
      <p:sp>
        <p:nvSpPr>
          <p:cNvPr id="5" name="スライド番号プレースホルダー 4">
            <a:extLst>
              <a:ext uri="{FF2B5EF4-FFF2-40B4-BE49-F238E27FC236}">
                <a16:creationId xmlns:a16="http://schemas.microsoft.com/office/drawing/2014/main" id="{70CDDA18-9AAE-5CBF-6314-EB0346176D7A}"/>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16</a:t>
            </a:fld>
            <a:endParaRPr lang="ja-JP" altLang="en-US"/>
          </a:p>
        </p:txBody>
      </p:sp>
      <p:grpSp>
        <p:nvGrpSpPr>
          <p:cNvPr id="3" name="グループ化 2">
            <a:extLst>
              <a:ext uri="{FF2B5EF4-FFF2-40B4-BE49-F238E27FC236}">
                <a16:creationId xmlns:a16="http://schemas.microsoft.com/office/drawing/2014/main" id="{2CEF9C0D-3674-DD3C-F6E7-BED4FFF805F0}"/>
              </a:ext>
            </a:extLst>
          </p:cNvPr>
          <p:cNvGrpSpPr/>
          <p:nvPr/>
        </p:nvGrpSpPr>
        <p:grpSpPr>
          <a:xfrm>
            <a:off x="617112" y="2132239"/>
            <a:ext cx="5478888" cy="3486565"/>
            <a:chOff x="884110" y="1707653"/>
            <a:chExt cx="5478888" cy="3486565"/>
          </a:xfrm>
        </p:grpSpPr>
        <p:pic>
          <p:nvPicPr>
            <p:cNvPr id="4" name="Picture 2">
              <a:extLst>
                <a:ext uri="{FF2B5EF4-FFF2-40B4-BE49-F238E27FC236}">
                  <a16:creationId xmlns:a16="http://schemas.microsoft.com/office/drawing/2014/main" id="{00BFE5C0-6966-57DF-BA9C-10F8C98C0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110" y="1707653"/>
              <a:ext cx="5478888" cy="3486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CECCB77-A260-AB50-8DBD-B66E00077E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75" t="11779" b="69425"/>
            <a:stretch>
              <a:fillRect/>
            </a:stretch>
          </p:blipFill>
          <p:spPr bwMode="auto">
            <a:xfrm>
              <a:off x="1257300" y="2567940"/>
              <a:ext cx="3429000" cy="39624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テキスト プレースホルダー 3">
            <a:extLst>
              <a:ext uri="{FF2B5EF4-FFF2-40B4-BE49-F238E27FC236}">
                <a16:creationId xmlns:a16="http://schemas.microsoft.com/office/drawing/2014/main" id="{F606A762-5E4B-026A-DBE3-C8488F0C36A7}"/>
              </a:ext>
            </a:extLst>
          </p:cNvPr>
          <p:cNvSpPr txBox="1">
            <a:spLocks/>
          </p:cNvSpPr>
          <p:nvPr/>
        </p:nvSpPr>
        <p:spPr>
          <a:xfrm>
            <a:off x="450742" y="980806"/>
            <a:ext cx="6292958"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⑤ログインすると</a:t>
            </a:r>
            <a:r>
              <a:rPr kumimoji="1" lang="en-US" altLang="ja-JP" sz="1600" dirty="0">
                <a:latin typeface="メイリオ" panose="020B0604030504040204" pitchFamily="50" charset="-128"/>
                <a:ea typeface="メイリオ" panose="020B0604030504040204" pitchFamily="50" charset="-128"/>
              </a:rPr>
              <a:t>PCA Hub</a:t>
            </a:r>
            <a:r>
              <a:rPr kumimoji="1" lang="ja-JP" altLang="en-US" sz="1600" dirty="0">
                <a:latin typeface="メイリオ" panose="020B0604030504040204" pitchFamily="50" charset="-128"/>
                <a:ea typeface="メイリオ" panose="020B0604030504040204" pitchFamily="50" charset="-128"/>
              </a:rPr>
              <a:t>のポータルサイトが表示されます。</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lang="en-US" altLang="ja-JP" sz="1600" dirty="0">
                <a:latin typeface="メイリオ" panose="020B0604030504040204" pitchFamily="50" charset="-128"/>
                <a:ea typeface="メイリオ" panose="020B0604030504040204" pitchFamily="50" charset="-128"/>
              </a:rPr>
              <a:t>PCA Hub </a:t>
            </a:r>
            <a:r>
              <a:rPr lang="ja-JP" altLang="en-US" sz="1600" dirty="0">
                <a:latin typeface="メイリオ" panose="020B0604030504040204" pitchFamily="50" charset="-128"/>
                <a:ea typeface="メイリオ" panose="020B0604030504040204" pitchFamily="50" charset="-128"/>
              </a:rPr>
              <a:t>労務管理以外の</a:t>
            </a:r>
            <a:r>
              <a:rPr lang="en-US" altLang="ja-JP" sz="1600" dirty="0">
                <a:latin typeface="メイリオ" panose="020B0604030504040204" pitchFamily="50" charset="-128"/>
                <a:ea typeface="メイリオ" panose="020B0604030504040204" pitchFamily="50" charset="-128"/>
              </a:rPr>
              <a:t>Hub</a:t>
            </a:r>
            <a:r>
              <a:rPr lang="ja-JP" altLang="en-US" sz="1600" dirty="0">
                <a:latin typeface="メイリオ" panose="020B0604030504040204" pitchFamily="50" charset="-128"/>
                <a:ea typeface="メイリオ" panose="020B0604030504040204" pitchFamily="50" charset="-128"/>
              </a:rPr>
              <a:t>サービスをご利用の場合、このポータルサイトから各種</a:t>
            </a:r>
            <a:r>
              <a:rPr lang="en-US" altLang="ja-JP" sz="1600" dirty="0">
                <a:latin typeface="メイリオ" panose="020B0604030504040204" pitchFamily="50" charset="-128"/>
                <a:ea typeface="メイリオ" panose="020B0604030504040204" pitchFamily="50" charset="-128"/>
              </a:rPr>
              <a:t>Hub</a:t>
            </a:r>
            <a:r>
              <a:rPr lang="ja-JP" altLang="en-US" sz="1600" dirty="0">
                <a:latin typeface="メイリオ" panose="020B0604030504040204" pitchFamily="50" charset="-128"/>
                <a:ea typeface="メイリオ" panose="020B0604030504040204" pitchFamily="50" charset="-128"/>
              </a:rPr>
              <a:t>サービスへアクセスが可能となっておりますので、ブックマークしておくことをお勧めいたします。</a:t>
            </a:r>
          </a:p>
          <a:p>
            <a:pPr marL="50800" indent="0">
              <a:buNone/>
            </a:pPr>
            <a:endParaRPr kumimoji="1" lang="en-US" altLang="ja-JP" sz="1600" dirty="0">
              <a:latin typeface="メイリオ" panose="020B0604030504040204" pitchFamily="50" charset="-128"/>
              <a:ea typeface="メイリオ" panose="020B0604030504040204" pitchFamily="50" charset="-128"/>
            </a:endParaRPr>
          </a:p>
          <a:p>
            <a:pPr marL="50800" indent="0">
              <a:buNone/>
            </a:pPr>
            <a:endParaRPr lang="ja-JP" altLang="en-US"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2189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3A6D1-044B-FC9D-0876-DC919B3E72A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48CE71-4A4F-1E7F-FF14-1343CD3B77F1}"/>
              </a:ext>
            </a:extLst>
          </p:cNvPr>
          <p:cNvSpPr>
            <a:spLocks noGrp="1"/>
          </p:cNvSpPr>
          <p:nvPr>
            <p:ph type="title"/>
          </p:nvPr>
        </p:nvSpPr>
        <p:spPr>
          <a:xfrm>
            <a:off x="533996" y="384897"/>
            <a:ext cx="10972800" cy="634082"/>
          </a:xfrm>
        </p:spPr>
        <p:txBody>
          <a:bodyPr>
            <a:normAutofit/>
          </a:bodyPr>
          <a:lstStyle/>
          <a:p>
            <a:r>
              <a:rPr lang="ja-JP" altLang="en-US"/>
              <a:t>パスキーを利用したログイン</a:t>
            </a:r>
          </a:p>
        </p:txBody>
      </p:sp>
      <p:sp>
        <p:nvSpPr>
          <p:cNvPr id="3" name="テキスト プレースホルダー 2">
            <a:extLst>
              <a:ext uri="{FF2B5EF4-FFF2-40B4-BE49-F238E27FC236}">
                <a16:creationId xmlns:a16="http://schemas.microsoft.com/office/drawing/2014/main" id="{7F7F8F42-47E9-5023-B49B-AAB37936054A}"/>
              </a:ext>
            </a:extLst>
          </p:cNvPr>
          <p:cNvSpPr>
            <a:spLocks noGrp="1"/>
          </p:cNvSpPr>
          <p:nvPr>
            <p:ph type="body" idx="1"/>
          </p:nvPr>
        </p:nvSpPr>
        <p:spPr>
          <a:xfrm>
            <a:off x="402151" y="863187"/>
            <a:ext cx="11610090" cy="453012"/>
          </a:xfrm>
        </p:spPr>
        <p:txBody>
          <a:bodyPr>
            <a:normAutofit/>
          </a:bodyPr>
          <a:lstStyle/>
          <a:p>
            <a:pPr marL="50800" indent="0">
              <a:buNone/>
            </a:pPr>
            <a:r>
              <a:rPr kumimoji="1" lang="ja-JP" altLang="en-US" sz="1600" dirty="0"/>
              <a:t>ログインの際、従来のパスワードやバックアップコードの他に、最新の方式としてパスキーを利用することもできます。</a:t>
            </a:r>
          </a:p>
        </p:txBody>
      </p:sp>
      <p:sp>
        <p:nvSpPr>
          <p:cNvPr id="5" name="スライド番号プレースホルダー 4">
            <a:extLst>
              <a:ext uri="{FF2B5EF4-FFF2-40B4-BE49-F238E27FC236}">
                <a16:creationId xmlns:a16="http://schemas.microsoft.com/office/drawing/2014/main" id="{A9BD32F8-14C5-B375-4607-C071C4322FB8}"/>
              </a:ext>
            </a:extLst>
          </p:cNvPr>
          <p:cNvSpPr>
            <a:spLocks noGrp="1"/>
          </p:cNvSpPr>
          <p:nvPr>
            <p:ph type="sldNum" idx="12"/>
          </p:nvPr>
        </p:nvSpPr>
        <p:spPr>
          <a:xfrm>
            <a:off x="11069580" y="6606720"/>
            <a:ext cx="1187168" cy="131375"/>
          </a:xfrm>
        </p:spPr>
        <p:txBody>
          <a:bodyPr/>
          <a:lstStyle/>
          <a:p>
            <a:fld id="{00000000-1234-1234-1234-123412341234}" type="slidenum">
              <a:rPr lang="en-US" altLang="ja-JP" smtClean="0"/>
              <a:pPr/>
              <a:t>17</a:t>
            </a:fld>
            <a:endParaRPr lang="ja-JP" altLang="en-US"/>
          </a:p>
        </p:txBody>
      </p:sp>
      <p:sp>
        <p:nvSpPr>
          <p:cNvPr id="21" name="テキスト プレースホルダー 3">
            <a:extLst>
              <a:ext uri="{FF2B5EF4-FFF2-40B4-BE49-F238E27FC236}">
                <a16:creationId xmlns:a16="http://schemas.microsoft.com/office/drawing/2014/main" id="{E79C267F-A879-8549-6AD7-945E289DC4F8}"/>
              </a:ext>
            </a:extLst>
          </p:cNvPr>
          <p:cNvSpPr txBox="1">
            <a:spLocks/>
          </p:cNvSpPr>
          <p:nvPr/>
        </p:nvSpPr>
        <p:spPr>
          <a:xfrm>
            <a:off x="402151" y="1497269"/>
            <a:ext cx="10667429" cy="19814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en-US" altLang="ja-JP" sz="1600" dirty="0"/>
              <a:t>【</a:t>
            </a:r>
            <a:r>
              <a:rPr kumimoji="1" lang="ja-JP" altLang="en-US" sz="1600" dirty="0"/>
              <a:t>パスキーとは？</a:t>
            </a:r>
            <a:r>
              <a:rPr kumimoji="1" lang="en-US" altLang="ja-JP" sz="1600" dirty="0"/>
              <a:t>】</a:t>
            </a:r>
          </a:p>
          <a:p>
            <a:pPr marL="50800" indent="0">
              <a:buFont typeface="Arial"/>
              <a:buNone/>
            </a:pPr>
            <a:r>
              <a:rPr kumimoji="1" lang="ja-JP" altLang="en-US" sz="1600" dirty="0"/>
              <a:t>パスキーはパスワードに代わるもので、パスワードより簡単かつ安全です。</a:t>
            </a:r>
          </a:p>
          <a:p>
            <a:pPr marL="50800" indent="0">
              <a:buFont typeface="Arial"/>
              <a:buNone/>
            </a:pPr>
            <a:r>
              <a:rPr kumimoji="1" lang="ja-JP" altLang="en-US" sz="1600" dirty="0"/>
              <a:t>パスキーは覚える必要も入力する必要もないので、ログイン操作が非常に簡単になります。</a:t>
            </a:r>
          </a:p>
          <a:p>
            <a:pPr marL="50800" indent="0">
              <a:buFont typeface="Arial"/>
              <a:buNone/>
            </a:pPr>
            <a:r>
              <a:rPr kumimoji="1" lang="ja-JP" altLang="en-US" sz="1600" dirty="0"/>
              <a:t>指紋認証や顔認証のみで、デバイスだけでなく、アプリやサービスにもログインできます。</a:t>
            </a:r>
          </a:p>
          <a:p>
            <a:pPr marL="50800" indent="0">
              <a:buFont typeface="Arial"/>
              <a:buNone/>
            </a:pPr>
            <a:endParaRPr kumimoji="1" lang="en-US" altLang="ja-JP" sz="1600" dirty="0"/>
          </a:p>
          <a:p>
            <a:pPr marL="50800" indent="0">
              <a:buFont typeface="Arial"/>
              <a:buNone/>
            </a:pPr>
            <a:endParaRPr kumimoji="1" lang="en-US" altLang="ja-JP" sz="1600" dirty="0"/>
          </a:p>
          <a:p>
            <a:pPr marL="50800" indent="0">
              <a:buFont typeface="Arial"/>
              <a:buNone/>
            </a:pPr>
            <a:endParaRPr kumimoji="1" lang="en-US" altLang="ja-JP" sz="1600" dirty="0"/>
          </a:p>
          <a:p>
            <a:pPr marL="50800" indent="0">
              <a:buFont typeface="Arial"/>
              <a:buNone/>
            </a:pPr>
            <a:r>
              <a:rPr kumimoji="1" lang="ja-JP" altLang="en-US" sz="1600" dirty="0"/>
              <a:t>パスキーを利用するには、事前に </a:t>
            </a:r>
            <a:r>
              <a:rPr kumimoji="1" lang="en-US" altLang="ja-JP" sz="1600" dirty="0"/>
              <a:t>OS</a:t>
            </a:r>
            <a:r>
              <a:rPr kumimoji="1" lang="ja-JP" altLang="en-US" sz="1600" dirty="0"/>
              <a:t>（オペレーティングシステム）の設定で有効化が必要となります。</a:t>
            </a:r>
            <a:endParaRPr kumimoji="1" lang="en-US" altLang="ja-JP" sz="1600" dirty="0"/>
          </a:p>
          <a:p>
            <a:pPr marL="50800" indent="0">
              <a:buFont typeface="Arial"/>
              <a:buNone/>
            </a:pPr>
            <a:r>
              <a:rPr kumimoji="1" lang="ja-JP" altLang="en-US" sz="1600" dirty="0"/>
              <a:t>詳しくは</a:t>
            </a:r>
            <a:r>
              <a:rPr kumimoji="1" lang="en-US" altLang="ja-JP" sz="1600" dirty="0"/>
              <a:t>Web</a:t>
            </a:r>
            <a:r>
              <a:rPr kumimoji="1" lang="ja-JP" altLang="en-US" sz="1600" dirty="0"/>
              <a:t>マニュアルをご確認ください。</a:t>
            </a:r>
            <a:endParaRPr kumimoji="1" lang="en-US" altLang="ja-JP" sz="1600" dirty="0"/>
          </a:p>
          <a:p>
            <a:pPr marL="50800" indent="0">
              <a:buNone/>
            </a:pPr>
            <a:r>
              <a:rPr kumimoji="1" lang="en-US" altLang="ja-JP" sz="1600" dirty="0">
                <a:hlinkClick r:id="rId3"/>
              </a:rPr>
              <a:t>https://pca.jp/area_support/manual/pcaid/01_introduction/introduction_06.html</a:t>
            </a:r>
            <a:endParaRPr kumimoji="1" lang="en-US" altLang="ja-JP" sz="1600" dirty="0"/>
          </a:p>
        </p:txBody>
      </p:sp>
    </p:spTree>
    <p:extLst>
      <p:ext uri="{BB962C8B-B14F-4D97-AF65-F5344CB8AC3E}">
        <p14:creationId xmlns:p14="http://schemas.microsoft.com/office/powerpoint/2010/main" val="2431905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4A608-8D75-ACAB-6B7B-680A7B7EB55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F9A504-3509-BB47-C652-D4513373E69E}"/>
              </a:ext>
            </a:extLst>
          </p:cNvPr>
          <p:cNvSpPr>
            <a:spLocks noGrp="1"/>
          </p:cNvSpPr>
          <p:nvPr>
            <p:ph type="sldNum" sz="quarter" idx="12"/>
          </p:nvPr>
        </p:nvSpPr>
        <p:spPr/>
        <p:txBody>
          <a:bodyPr/>
          <a:lstStyle/>
          <a:p>
            <a:fld id="{8DE01AFB-559C-49C2-AF83-836728682562}" type="slidenum">
              <a:rPr kumimoji="1" lang="ja-JP" altLang="en-US" smtClean="0"/>
              <a:t>18</a:t>
            </a:fld>
            <a:endParaRPr kumimoji="1" lang="ja-JP" altLang="en-US"/>
          </a:p>
        </p:txBody>
      </p:sp>
      <p:sp>
        <p:nvSpPr>
          <p:cNvPr id="3" name="タイトル 1">
            <a:extLst>
              <a:ext uri="{FF2B5EF4-FFF2-40B4-BE49-F238E27FC236}">
                <a16:creationId xmlns:a16="http://schemas.microsoft.com/office/drawing/2014/main" id="{E530F427-1A67-2811-B0D4-47579BC21B82}"/>
              </a:ext>
            </a:extLst>
          </p:cNvPr>
          <p:cNvSpPr txBox="1">
            <a:spLocks/>
          </p:cNvSpPr>
          <p:nvPr/>
        </p:nvSpPr>
        <p:spPr>
          <a:xfrm>
            <a:off x="771554" y="2353544"/>
            <a:ext cx="8534811"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en-US" altLang="ja-JP" sz="4000" dirty="0">
                <a:solidFill>
                  <a:schemeClr val="tx1"/>
                </a:solidFill>
                <a:latin typeface="Meiryo UI" panose="020B0604030504040204" pitchFamily="50" charset="-128"/>
                <a:ea typeface="Meiryo UI" panose="020B0604030504040204" pitchFamily="50" charset="-128"/>
              </a:rPr>
              <a:t>『PCA Hub </a:t>
            </a:r>
            <a:r>
              <a:rPr kumimoji="1" lang="ja-JP" altLang="en-US" sz="4000" dirty="0">
                <a:solidFill>
                  <a:schemeClr val="tx1"/>
                </a:solidFill>
                <a:latin typeface="Meiryo UI" panose="020B0604030504040204" pitchFamily="50" charset="-128"/>
                <a:ea typeface="Meiryo UI" panose="020B0604030504040204" pitchFamily="50" charset="-128"/>
              </a:rPr>
              <a:t>労務管理</a:t>
            </a:r>
            <a:r>
              <a:rPr kumimoji="1" lang="en-US" altLang="ja-JP" sz="4000" dirty="0">
                <a:solidFill>
                  <a:schemeClr val="tx1"/>
                </a:solidFill>
                <a:latin typeface="Meiryo UI" panose="020B0604030504040204" pitchFamily="50" charset="-128"/>
                <a:ea typeface="Meiryo UI" panose="020B0604030504040204" pitchFamily="50" charset="-128"/>
              </a:rPr>
              <a:t>』</a:t>
            </a:r>
            <a:r>
              <a:rPr kumimoji="1" lang="ja-JP" altLang="en-US" sz="4000" dirty="0">
                <a:solidFill>
                  <a:schemeClr val="tx1"/>
                </a:solidFill>
                <a:latin typeface="Meiryo UI" panose="020B0604030504040204" pitchFamily="50" charset="-128"/>
                <a:ea typeface="Meiryo UI" panose="020B0604030504040204" pitchFamily="50" charset="-128"/>
              </a:rPr>
              <a:t>の使用方法</a:t>
            </a:r>
            <a:endParaRPr kumimoji="1" lang="en-US" altLang="ja-JP" sz="3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4406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7FCB4CD-0659-4BA9-BFB7-AF2B95AE8C3D}"/>
              </a:ext>
            </a:extLst>
          </p:cNvPr>
          <p:cNvSpPr>
            <a:spLocks noGrp="1"/>
          </p:cNvSpPr>
          <p:nvPr>
            <p:ph type="sldNum" sz="quarter" idx="12"/>
          </p:nvPr>
        </p:nvSpPr>
        <p:spPr/>
        <p:txBody>
          <a:bodyPr/>
          <a:lstStyle/>
          <a:p>
            <a:fld id="{8DE01AFB-559C-49C2-AF83-836728682562}" type="slidenum">
              <a:rPr kumimoji="1" lang="ja-JP" altLang="en-US" smtClean="0"/>
              <a:t>1</a:t>
            </a:fld>
            <a:endParaRPr kumimoji="1" lang="ja-JP" altLang="en-US"/>
          </a:p>
        </p:txBody>
      </p:sp>
      <p:sp>
        <p:nvSpPr>
          <p:cNvPr id="5" name="テキスト ボックス 4">
            <a:extLst>
              <a:ext uri="{FF2B5EF4-FFF2-40B4-BE49-F238E27FC236}">
                <a16:creationId xmlns:a16="http://schemas.microsoft.com/office/drawing/2014/main" id="{8875854C-C98D-495C-B27E-43B81D17AB15}"/>
              </a:ext>
            </a:extLst>
          </p:cNvPr>
          <p:cNvSpPr txBox="1"/>
          <p:nvPr/>
        </p:nvSpPr>
        <p:spPr>
          <a:xfrm>
            <a:off x="533996" y="1196401"/>
            <a:ext cx="11282669" cy="4216539"/>
          </a:xfrm>
          <a:prstGeom prst="rect">
            <a:avLst/>
          </a:prstGeom>
          <a:noFill/>
        </p:spPr>
        <p:txBody>
          <a:bodyPr wrap="square" lIns="91440" tIns="45720" rIns="91440" bIns="45720" anchor="t">
            <a:spAutoFit/>
          </a:bodyPr>
          <a:lstStyle/>
          <a:p>
            <a:pPr>
              <a:lnSpc>
                <a:spcPct val="120000"/>
              </a:lnSpc>
            </a:pPr>
            <a:r>
              <a:rPr lang="ja-JP" altLang="en-US" sz="1600" dirty="0">
                <a:latin typeface="メイリオ"/>
                <a:ea typeface="メイリオ"/>
              </a:rPr>
              <a:t>・当資料は「</a:t>
            </a:r>
            <a:r>
              <a:rPr lang="en-US" altLang="ja-JP" sz="1600" dirty="0">
                <a:latin typeface="メイリオ"/>
                <a:ea typeface="メイリオ"/>
              </a:rPr>
              <a:t>PCA Hub </a:t>
            </a:r>
            <a:r>
              <a:rPr lang="ja-JP" altLang="en-US" sz="1600" dirty="0">
                <a:latin typeface="メイリオ"/>
                <a:ea typeface="メイリオ"/>
              </a:rPr>
              <a:t>労務管理」をご利用のお客様に限り、内容を引用し、社内資料・マニュアル等に利用することを許諾します。第3者への提供は有償・無償に関わらず禁止とさせて頂きます。</a:t>
            </a: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・当資料を引用された後の資料について</a:t>
            </a:r>
            <a:r>
              <a:rPr lang="en-US" altLang="ja-JP" sz="1600" dirty="0">
                <a:latin typeface="メイリオ"/>
                <a:ea typeface="メイリオ"/>
              </a:rPr>
              <a:t>PCA</a:t>
            </a:r>
            <a:r>
              <a:rPr lang="ja-JP" altLang="en-US" sz="1600" dirty="0">
                <a:latin typeface="メイリオ"/>
                <a:ea typeface="メイリオ"/>
              </a:rPr>
              <a:t>は、その内容について責任を負いません。</a:t>
            </a:r>
          </a:p>
          <a:p>
            <a:pPr>
              <a:lnSpc>
                <a:spcPct val="120000"/>
              </a:lnSpc>
            </a:pPr>
            <a:endParaRPr lang="en-US" altLang="ja-JP" sz="1600" dirty="0">
              <a:latin typeface="メイリオ" panose="020B0604030504040204" pitchFamily="50" charset="-128"/>
              <a:ea typeface="メイリオ" panose="020B0604030504040204" pitchFamily="50" charset="-128"/>
            </a:endParaRPr>
          </a:p>
          <a:p>
            <a:pPr>
              <a:lnSpc>
                <a:spcPct val="120000"/>
              </a:lnSpc>
            </a:pPr>
            <a:r>
              <a:rPr lang="en-US" altLang="ja-JP" sz="1600" dirty="0">
                <a:latin typeface="メイリオ"/>
                <a:ea typeface="メイリオ"/>
              </a:rPr>
              <a:t>・</a:t>
            </a:r>
            <a:r>
              <a:rPr lang="en-US" altLang="ja-JP" sz="1600" dirty="0" err="1">
                <a:latin typeface="メイリオ"/>
                <a:ea typeface="メイリオ"/>
              </a:rPr>
              <a:t>内容は標準設定で記載しております。御社の設定状況や機能の利用有無に併せて修正・追記を行ってください</a:t>
            </a:r>
            <a:r>
              <a:rPr lang="en-US" altLang="ja-JP" sz="1600" dirty="0">
                <a:latin typeface="メイリオ"/>
                <a:ea typeface="メイリオ"/>
              </a:rPr>
              <a:t>。</a:t>
            </a:r>
          </a:p>
          <a:p>
            <a:pPr>
              <a:lnSpc>
                <a:spcPct val="120000"/>
              </a:lnSpc>
            </a:pPr>
            <a:r>
              <a:rPr lang="en-US" altLang="ja-JP" sz="1600" dirty="0">
                <a:latin typeface="メイリオ"/>
                <a:ea typeface="メイリオ"/>
              </a:rPr>
              <a:t>　（</a:t>
            </a:r>
            <a:r>
              <a:rPr lang="en-US" altLang="ja-JP" sz="1600" dirty="0" err="1">
                <a:latin typeface="メイリオ"/>
                <a:ea typeface="メイリオ"/>
              </a:rPr>
              <a:t>赤字になっている部分はご確認いただき、運用に併せるように修正してください</a:t>
            </a:r>
            <a:r>
              <a:rPr lang="en-US" altLang="ja-JP" sz="1600" dirty="0">
                <a:latin typeface="メイリオ"/>
                <a:ea typeface="メイリオ"/>
              </a:rPr>
              <a:t>。）</a:t>
            </a: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・内容や画面などは予告無く変更されることがあります。</a:t>
            </a:r>
            <a:endParaRPr lang="ja-JP" dirty="0"/>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・当資料は、</a:t>
            </a:r>
            <a:r>
              <a:rPr lang="en-US" altLang="ja-JP" sz="1600" dirty="0">
                <a:latin typeface="メイリオ"/>
                <a:ea typeface="メイリオ"/>
              </a:rPr>
              <a:t>2026/4/13</a:t>
            </a:r>
            <a:r>
              <a:rPr lang="ja-JP" altLang="en-US" sz="1600" dirty="0">
                <a:latin typeface="メイリオ"/>
                <a:ea typeface="メイリオ"/>
              </a:rPr>
              <a:t>時点の内容となります。</a:t>
            </a:r>
            <a:endParaRPr lang="en-US" altLang="ja-JP" sz="1600" dirty="0">
              <a:latin typeface="メイリオ"/>
              <a:ea typeface="メイリオ"/>
            </a:endParaRPr>
          </a:p>
          <a:p>
            <a:pPr>
              <a:lnSpc>
                <a:spcPct val="120000"/>
              </a:lnSpc>
            </a:pPr>
            <a:endParaRPr lang="ja-JP" altLang="en-US" sz="1600" dirty="0">
              <a:latin typeface="メイリオ"/>
              <a:ea typeface="メイリオ"/>
            </a:endParaRPr>
          </a:p>
          <a:p>
            <a:pPr>
              <a:lnSpc>
                <a:spcPct val="120000"/>
              </a:lnSpc>
            </a:pPr>
            <a:r>
              <a:rPr lang="ja-JP" altLang="en-US" sz="1600" dirty="0">
                <a:latin typeface="メイリオ"/>
                <a:ea typeface="メイリオ"/>
              </a:rPr>
              <a:t>・記載されている会社名および商品・製品・サービス名（ロゴマーク等を含む）は、各社の商標または各権利者の登録商標です。マーケティングガイドラインに沿ってご利用ください。</a:t>
            </a:r>
            <a:endParaRPr lang="en-US" altLang="ja-JP" sz="1600" dirty="0">
              <a:latin typeface="メイリオ"/>
              <a:ea typeface="メイリオ"/>
            </a:endParaRPr>
          </a:p>
        </p:txBody>
      </p:sp>
      <p:sp>
        <p:nvSpPr>
          <p:cNvPr id="6" name="タイトル 1"/>
          <p:cNvSpPr txBox="1">
            <a:spLocks/>
          </p:cNvSpPr>
          <p:nvPr/>
        </p:nvSpPr>
        <p:spPr>
          <a:xfrm>
            <a:off x="533996" y="384897"/>
            <a:ext cx="10972800" cy="63408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sz="2800">
                <a:latin typeface="メイリオ" panose="020B0604030504040204" pitchFamily="50" charset="-128"/>
                <a:ea typeface="メイリオ" panose="020B0604030504040204" pitchFamily="50" charset="-128"/>
              </a:rPr>
              <a:t>ご利用の条件について</a:t>
            </a:r>
          </a:p>
        </p:txBody>
      </p:sp>
    </p:spTree>
    <p:extLst>
      <p:ext uri="{BB962C8B-B14F-4D97-AF65-F5344CB8AC3E}">
        <p14:creationId xmlns:p14="http://schemas.microsoft.com/office/powerpoint/2010/main" val="414254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3EEB5875-9F04-BE36-1BD0-E5A43C65A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8294" y="3355486"/>
            <a:ext cx="8711939" cy="2615411"/>
          </a:xfrm>
          <a:prstGeom prst="rect">
            <a:avLst/>
          </a:prstGeom>
          <a:ln>
            <a:solidFill>
              <a:schemeClr val="tx1"/>
            </a:solidFill>
          </a:ln>
        </p:spPr>
      </p:pic>
      <p:pic>
        <p:nvPicPr>
          <p:cNvPr id="10" name="図 9">
            <a:extLst>
              <a:ext uri="{FF2B5EF4-FFF2-40B4-BE49-F238E27FC236}">
                <a16:creationId xmlns:a16="http://schemas.microsoft.com/office/drawing/2014/main" id="{3C19290A-C5B8-6529-5B0E-E4F80FFD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81" y="2073496"/>
            <a:ext cx="8644877" cy="951058"/>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4C92E600-C259-FB88-4916-DA57F18791C7}"/>
              </a:ext>
            </a:extLst>
          </p:cNvPr>
          <p:cNvSpPr>
            <a:spLocks noGrp="1"/>
          </p:cNvSpPr>
          <p:nvPr>
            <p:ph type="sldNum" sz="quarter" idx="12"/>
          </p:nvPr>
        </p:nvSpPr>
        <p:spPr/>
        <p:txBody>
          <a:bodyPr/>
          <a:lstStyle/>
          <a:p>
            <a:fld id="{8DE01AFB-559C-49C2-AF83-836728682562}" type="slidenum">
              <a:rPr kumimoji="1" lang="ja-JP" altLang="en-US" smtClean="0"/>
              <a:t>19</a:t>
            </a:fld>
            <a:endParaRPr kumimoji="1" lang="ja-JP" altLang="en-US"/>
          </a:p>
        </p:txBody>
      </p:sp>
      <p:sp>
        <p:nvSpPr>
          <p:cNvPr id="3" name="テキスト プレースホルダー 2">
            <a:extLst>
              <a:ext uri="{FF2B5EF4-FFF2-40B4-BE49-F238E27FC236}">
                <a16:creationId xmlns:a16="http://schemas.microsoft.com/office/drawing/2014/main" id="{105BA850-2285-EE26-D188-D32A686B6742}"/>
              </a:ext>
            </a:extLst>
          </p:cNvPr>
          <p:cNvSpPr txBox="1">
            <a:spLocks/>
          </p:cNvSpPr>
          <p:nvPr/>
        </p:nvSpPr>
        <p:spPr>
          <a:xfrm>
            <a:off x="533996" y="1073571"/>
            <a:ext cx="11658004" cy="47467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管理者の設定が終わりますと利用者のメールに新入社員のメールに「ライセンス付与のお知らせ」という</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メールが届きます。以降、新入社員が</a:t>
            </a:r>
            <a:r>
              <a:rPr kumimoji="1" lang="en-US" altLang="ja-JP" sz="1600" dirty="0">
                <a:latin typeface="メイリオ" panose="020B0604030504040204" pitchFamily="50" charset="-128"/>
                <a:ea typeface="メイリオ" panose="020B0604030504040204" pitchFamily="50" charset="-128"/>
              </a:rPr>
              <a:t>『PCA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Hub</a:t>
            </a:r>
            <a:r>
              <a:rPr kumimoji="1" lang="ja-JP" altLang="en-US" sz="1600" dirty="0">
                <a:latin typeface="メイリオ" panose="020B0604030504040204" pitchFamily="50" charset="-128"/>
                <a:ea typeface="メイリオ" panose="020B0604030504040204" pitchFamily="50" charset="-128"/>
              </a:rPr>
              <a:t> 労務管理</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にログインできるようになります。</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メール内のリンクから</a:t>
            </a:r>
            <a:r>
              <a:rPr kumimoji="1" lang="en-US" altLang="ja-JP" sz="1600" dirty="0">
                <a:latin typeface="メイリオ" panose="020B0604030504040204" pitchFamily="50" charset="-128"/>
                <a:ea typeface="メイリオ" panose="020B0604030504040204" pitchFamily="50" charset="-128"/>
              </a:rPr>
              <a:t>『PCA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Hub</a:t>
            </a:r>
            <a:r>
              <a:rPr kumimoji="1" lang="ja-JP" altLang="en-US" sz="1600" dirty="0">
                <a:latin typeface="メイリオ" panose="020B0604030504040204" pitchFamily="50" charset="-128"/>
                <a:ea typeface="メイリオ" panose="020B0604030504040204" pitchFamily="50" charset="-128"/>
              </a:rPr>
              <a:t> 労務管理</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とポータルサイトにアクセスが可能です。</a:t>
            </a:r>
            <a:endParaRPr kumimoji="1" lang="en-US" altLang="ja-JP" sz="1600" dirty="0">
              <a:latin typeface="メイリオ" panose="020B0604030504040204" pitchFamily="50" charset="-128"/>
              <a:ea typeface="メイリオ" panose="020B0604030504040204" pitchFamily="50" charset="-128"/>
            </a:endParaRPr>
          </a:p>
        </p:txBody>
      </p:sp>
      <p:sp>
        <p:nvSpPr>
          <p:cNvPr id="6" name="タイトル 1">
            <a:extLst>
              <a:ext uri="{FF2B5EF4-FFF2-40B4-BE49-F238E27FC236}">
                <a16:creationId xmlns:a16="http://schemas.microsoft.com/office/drawing/2014/main" id="{F87A7D6B-2CC4-2955-7AD8-8466A0333A0B}"/>
              </a:ext>
            </a:extLst>
          </p:cNvPr>
          <p:cNvSpPr txBox="1">
            <a:spLocks/>
          </p:cNvSpPr>
          <p:nvPr/>
        </p:nvSpPr>
        <p:spPr>
          <a:xfrm>
            <a:off x="533996" y="439489"/>
            <a:ext cx="10972800" cy="6340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en-US" altLang="ja-JP" sz="2800" dirty="0">
                <a:solidFill>
                  <a:schemeClr val="tx1"/>
                </a:solidFill>
                <a:latin typeface="メイリオ" panose="020B0604030504040204" pitchFamily="50" charset="-128"/>
                <a:ea typeface="メイリオ" panose="020B0604030504040204" pitchFamily="50" charset="-128"/>
              </a:rPr>
              <a:t>『PCA</a:t>
            </a:r>
            <a:r>
              <a:rPr kumimoji="1" lang="ja-JP" altLang="en-US" sz="2800" dirty="0">
                <a:solidFill>
                  <a:schemeClr val="tx1"/>
                </a:solidFill>
                <a:latin typeface="メイリオ" panose="020B0604030504040204" pitchFamily="50" charset="-128"/>
                <a:ea typeface="メイリオ" panose="020B0604030504040204" pitchFamily="50" charset="-128"/>
              </a:rPr>
              <a:t> </a:t>
            </a:r>
            <a:r>
              <a:rPr kumimoji="1" lang="en-US" altLang="ja-JP" sz="2800" dirty="0">
                <a:solidFill>
                  <a:schemeClr val="tx1"/>
                </a:solidFill>
                <a:latin typeface="メイリオ" panose="020B0604030504040204" pitchFamily="50" charset="-128"/>
                <a:ea typeface="メイリオ" panose="020B0604030504040204" pitchFamily="50" charset="-128"/>
              </a:rPr>
              <a:t>Hub</a:t>
            </a:r>
            <a:r>
              <a:rPr kumimoji="1" lang="ja-JP" altLang="en-US" sz="2800" dirty="0">
                <a:solidFill>
                  <a:schemeClr val="tx1"/>
                </a:solidFill>
                <a:latin typeface="メイリオ" panose="020B0604030504040204" pitchFamily="50" charset="-128"/>
                <a:ea typeface="メイリオ" panose="020B0604030504040204" pitchFamily="50" charset="-128"/>
              </a:rPr>
              <a:t> 労務管理</a:t>
            </a:r>
            <a:r>
              <a:rPr kumimoji="1" lang="en-US" altLang="ja-JP" sz="2800" dirty="0">
                <a:solidFill>
                  <a:schemeClr val="tx1"/>
                </a:solidFill>
                <a:latin typeface="メイリオ" panose="020B0604030504040204" pitchFamily="50" charset="-128"/>
                <a:ea typeface="メイリオ" panose="020B0604030504040204" pitchFamily="50" charset="-128"/>
              </a:rPr>
              <a:t>』</a:t>
            </a:r>
            <a:r>
              <a:rPr kumimoji="1" lang="ja-JP" altLang="en-US" sz="2800" dirty="0">
                <a:solidFill>
                  <a:schemeClr val="tx1"/>
                </a:solidFill>
                <a:latin typeface="メイリオ" panose="020B0604030504040204" pitchFamily="50" charset="-128"/>
                <a:ea typeface="メイリオ" panose="020B0604030504040204" pitchFamily="50" charset="-128"/>
              </a:rPr>
              <a:t>のライセンス付与</a:t>
            </a:r>
          </a:p>
        </p:txBody>
      </p:sp>
      <p:cxnSp>
        <p:nvCxnSpPr>
          <p:cNvPr id="12" name="直線コネクタ 11">
            <a:extLst>
              <a:ext uri="{FF2B5EF4-FFF2-40B4-BE49-F238E27FC236}">
                <a16:creationId xmlns:a16="http://schemas.microsoft.com/office/drawing/2014/main" id="{6D0AC78F-9757-3485-9B76-B15C91A1DB5A}"/>
              </a:ext>
            </a:extLst>
          </p:cNvPr>
          <p:cNvCxnSpPr>
            <a:cxnSpLocks/>
          </p:cNvCxnSpPr>
          <p:nvPr/>
        </p:nvCxnSpPr>
        <p:spPr>
          <a:xfrm>
            <a:off x="2512151" y="2651201"/>
            <a:ext cx="6754607" cy="0"/>
          </a:xfrm>
          <a:prstGeom prst="lin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cxnSp>
      <p:sp>
        <p:nvSpPr>
          <p:cNvPr id="4" name="正方形/長方形 3">
            <a:extLst>
              <a:ext uri="{FF2B5EF4-FFF2-40B4-BE49-F238E27FC236}">
                <a16:creationId xmlns:a16="http://schemas.microsoft.com/office/drawing/2014/main" id="{14C114D6-8681-9057-609D-F325D71F8EE9}"/>
              </a:ext>
            </a:extLst>
          </p:cNvPr>
          <p:cNvSpPr/>
          <p:nvPr/>
        </p:nvSpPr>
        <p:spPr>
          <a:xfrm>
            <a:off x="5332618" y="5181600"/>
            <a:ext cx="1568246"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E6E7FC0-A521-2272-4BF3-8C3773191FBC}"/>
              </a:ext>
            </a:extLst>
          </p:cNvPr>
          <p:cNvSpPr/>
          <p:nvPr/>
        </p:nvSpPr>
        <p:spPr>
          <a:xfrm>
            <a:off x="5332618" y="5648488"/>
            <a:ext cx="1568246"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2569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normAutofit/>
          </a:bodyPr>
          <a:lstStyle/>
          <a:p>
            <a:r>
              <a:rPr lang="ja-JP" altLang="en-US" dirty="0"/>
              <a:t>対応している申請</a:t>
            </a:r>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20</a:t>
            </a:fld>
            <a:endParaRPr lang="ja-JP" altLang="en-US"/>
          </a:p>
        </p:txBody>
      </p:sp>
      <p:graphicFrame>
        <p:nvGraphicFramePr>
          <p:cNvPr id="32" name="表 31">
            <a:extLst>
              <a:ext uri="{FF2B5EF4-FFF2-40B4-BE49-F238E27FC236}">
                <a16:creationId xmlns:a16="http://schemas.microsoft.com/office/drawing/2014/main" id="{69858A1E-A79C-F564-8CF7-A74993197608}"/>
              </a:ext>
            </a:extLst>
          </p:cNvPr>
          <p:cNvGraphicFramePr>
            <a:graphicFrameLocks noGrp="1"/>
          </p:cNvGraphicFramePr>
          <p:nvPr>
            <p:extLst>
              <p:ext uri="{D42A27DB-BD31-4B8C-83A1-F6EECF244321}">
                <p14:modId xmlns:p14="http://schemas.microsoft.com/office/powerpoint/2010/main" val="2747026393"/>
              </p:ext>
            </p:extLst>
          </p:nvPr>
        </p:nvGraphicFramePr>
        <p:xfrm>
          <a:off x="1989144" y="2029456"/>
          <a:ext cx="8063422" cy="3337560"/>
        </p:xfrm>
        <a:graphic>
          <a:graphicData uri="http://schemas.openxmlformats.org/drawingml/2006/table">
            <a:tbl>
              <a:tblPr firstRow="1" bandRow="1">
                <a:tableStyleId>{5C22544A-7EE6-4342-B048-85BDC9FD1C3A}</a:tableStyleId>
              </a:tblPr>
              <a:tblGrid>
                <a:gridCol w="1118136">
                  <a:extLst>
                    <a:ext uri="{9D8B030D-6E8A-4147-A177-3AD203B41FA5}">
                      <a16:colId xmlns:a16="http://schemas.microsoft.com/office/drawing/2014/main" val="2677526512"/>
                    </a:ext>
                  </a:extLst>
                </a:gridCol>
                <a:gridCol w="6945286">
                  <a:extLst>
                    <a:ext uri="{9D8B030D-6E8A-4147-A177-3AD203B41FA5}">
                      <a16:colId xmlns:a16="http://schemas.microsoft.com/office/drawing/2014/main" val="1187234399"/>
                    </a:ext>
                  </a:extLst>
                </a:gridCol>
              </a:tblGrid>
              <a:tr h="370840">
                <a:tc>
                  <a:txBody>
                    <a:bodyPr/>
                    <a:lstStyle/>
                    <a:p>
                      <a:pPr algn="ctr"/>
                      <a:r>
                        <a:rPr lang="ja-JP" altLang="en-US" sz="1800" dirty="0"/>
                        <a:t>利用</a:t>
                      </a:r>
                      <a:endParaRPr kumimoji="1" lang="ja-JP" altLang="en-US" sz="1800" dirty="0"/>
                    </a:p>
                  </a:txBody>
                  <a:tcPr/>
                </a:tc>
                <a:tc>
                  <a:txBody>
                    <a:bodyPr/>
                    <a:lstStyle/>
                    <a:p>
                      <a:pPr algn="ctr"/>
                      <a:r>
                        <a:rPr lang="ja-JP" altLang="en-US" sz="1800"/>
                        <a:t>書類名</a:t>
                      </a:r>
                      <a:endParaRPr kumimoji="1" lang="ja-JP" altLang="en-US" sz="1800"/>
                    </a:p>
                  </a:txBody>
                  <a:tcPr/>
                </a:tc>
                <a:extLst>
                  <a:ext uri="{0D108BD9-81ED-4DB2-BD59-A6C34878D82A}">
                    <a16:rowId xmlns:a16="http://schemas.microsoft.com/office/drawing/2014/main" val="2544727211"/>
                  </a:ext>
                </a:extLst>
              </a:tr>
              <a:tr h="370840">
                <a:tc>
                  <a:txBody>
                    <a:bodyPr/>
                    <a:lstStyle/>
                    <a:p>
                      <a:endParaRPr kumimoji="1" lang="ja-JP" altLang="en-US" sz="1800"/>
                    </a:p>
                  </a:txBody>
                  <a:tcPr/>
                </a:tc>
                <a:tc>
                  <a:txBody>
                    <a:bodyPr/>
                    <a:lstStyle/>
                    <a:p>
                      <a:pPr lvl="0">
                        <a:buNone/>
                      </a:pPr>
                      <a:r>
                        <a:rPr lang="ja-JP" altLang="en-US" sz="1800" b="1" i="0" u="none" strike="noStrike" noProof="0" dirty="0">
                          <a:solidFill>
                            <a:schemeClr val="tx1"/>
                          </a:solidFill>
                          <a:latin typeface="Meiryo"/>
                          <a:ea typeface="Meiryo"/>
                        </a:rPr>
                        <a:t>氏名変更</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1660402057"/>
                  </a:ext>
                </a:extLst>
              </a:tr>
              <a:tr h="370840">
                <a:tc>
                  <a:txBody>
                    <a:bodyPr/>
                    <a:lstStyle/>
                    <a:p>
                      <a:endParaRPr kumimoji="1" lang="ja-JP" altLang="en-US" sz="1800" dirty="0"/>
                    </a:p>
                  </a:txBody>
                  <a:tcPr/>
                </a:tc>
                <a:tc>
                  <a:txBody>
                    <a:bodyPr/>
                    <a:lstStyle/>
                    <a:p>
                      <a:pPr lvl="0">
                        <a:buNone/>
                      </a:pPr>
                      <a:r>
                        <a:rPr kumimoji="1" lang="ja-JP" altLang="en-US" sz="1800" b="1" dirty="0">
                          <a:solidFill>
                            <a:schemeClr val="tx1"/>
                          </a:solidFill>
                          <a:latin typeface="Meiryo"/>
                          <a:ea typeface="Meiryo"/>
                        </a:rPr>
                        <a:t>住所変更</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2890612232"/>
                  </a:ext>
                </a:extLst>
              </a:tr>
              <a:tr h="370840">
                <a:tc>
                  <a:txBody>
                    <a:bodyPr/>
                    <a:lstStyle/>
                    <a:p>
                      <a:endParaRPr kumimoji="1" lang="ja-JP" altLang="en-US" sz="1800" dirty="0"/>
                    </a:p>
                  </a:txBody>
                  <a:tcPr/>
                </a:tc>
                <a:tc>
                  <a:txBody>
                    <a:bodyPr/>
                    <a:lstStyle/>
                    <a:p>
                      <a:pPr lvl="0">
                        <a:buNone/>
                      </a:pPr>
                      <a:r>
                        <a:rPr kumimoji="1" lang="ja-JP" altLang="en-US" sz="1800" b="1" dirty="0">
                          <a:solidFill>
                            <a:schemeClr val="tx1"/>
                          </a:solidFill>
                          <a:latin typeface="Meiryo"/>
                          <a:ea typeface="Meiryo"/>
                        </a:rPr>
                        <a:t>本人連絡先・緊急連絡先変更</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2248621376"/>
                  </a:ext>
                </a:extLst>
              </a:tr>
              <a:tr h="370840">
                <a:tc>
                  <a:txBody>
                    <a:bodyPr/>
                    <a:lstStyle/>
                    <a:p>
                      <a:endParaRPr kumimoji="1" lang="ja-JP" altLang="en-US" sz="1800" dirty="0"/>
                    </a:p>
                  </a:txBody>
                  <a:tcPr/>
                </a:tc>
                <a:tc>
                  <a:txBody>
                    <a:bodyPr/>
                    <a:lstStyle/>
                    <a:p>
                      <a:pPr lvl="0">
                        <a:buNone/>
                      </a:pPr>
                      <a:r>
                        <a:rPr kumimoji="1" lang="ja-JP" altLang="en-US" sz="1800" b="1" dirty="0">
                          <a:solidFill>
                            <a:schemeClr val="tx1"/>
                          </a:solidFill>
                          <a:latin typeface="Meiryo"/>
                          <a:ea typeface="Meiryo"/>
                        </a:rPr>
                        <a:t>通勤経路・通勤費変更</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4155116518"/>
                  </a:ext>
                </a:extLst>
              </a:tr>
              <a:tr h="370840">
                <a:tc>
                  <a:txBody>
                    <a:bodyPr/>
                    <a:lstStyle/>
                    <a:p>
                      <a:endParaRPr kumimoji="1" lang="ja-JP" altLang="en-US" sz="1800" dirty="0"/>
                    </a:p>
                  </a:txBody>
                  <a:tcPr/>
                </a:tc>
                <a:tc>
                  <a:txBody>
                    <a:bodyPr/>
                    <a:lstStyle/>
                    <a:p>
                      <a:pPr lvl="0">
                        <a:buNone/>
                      </a:pPr>
                      <a:r>
                        <a:rPr kumimoji="1" lang="ja-JP" altLang="en-US" sz="1800" b="1" dirty="0">
                          <a:solidFill>
                            <a:schemeClr val="tx1"/>
                          </a:solidFill>
                          <a:latin typeface="Meiryo"/>
                          <a:ea typeface="Meiryo"/>
                        </a:rPr>
                        <a:t>雇用契約書合意・承認</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3954210502"/>
                  </a:ext>
                </a:extLst>
              </a:tr>
              <a:tr h="370840">
                <a:tc>
                  <a:txBody>
                    <a:bodyPr/>
                    <a:lstStyle/>
                    <a:p>
                      <a:endParaRPr kumimoji="1" lang="ja-JP" altLang="en-US" sz="1800" dirty="0"/>
                    </a:p>
                  </a:txBody>
                  <a:tcPr/>
                </a:tc>
                <a:tc>
                  <a:txBody>
                    <a:bodyPr/>
                    <a:lstStyle/>
                    <a:p>
                      <a:pPr lvl="0">
                        <a:buNone/>
                      </a:pPr>
                      <a:r>
                        <a:rPr kumimoji="1" lang="ja-JP" altLang="en-US" sz="1800" b="1" dirty="0">
                          <a:solidFill>
                            <a:schemeClr val="tx1"/>
                          </a:solidFill>
                          <a:latin typeface="Meiryo"/>
                          <a:ea typeface="Meiryo"/>
                        </a:rPr>
                        <a:t>扶養家族変更</a:t>
                      </a:r>
                      <a:endParaRPr kumimoji="1" lang="ja-JP" sz="1800" b="1" dirty="0">
                        <a:solidFill>
                          <a:schemeClr val="tx1"/>
                        </a:solidFill>
                        <a:latin typeface="Meiryo"/>
                        <a:ea typeface="Meiryo"/>
                      </a:endParaRPr>
                    </a:p>
                  </a:txBody>
                  <a:tcPr/>
                </a:tc>
                <a:extLst>
                  <a:ext uri="{0D108BD9-81ED-4DB2-BD59-A6C34878D82A}">
                    <a16:rowId xmlns:a16="http://schemas.microsoft.com/office/drawing/2014/main" val="1545059963"/>
                  </a:ext>
                </a:extLst>
              </a:tr>
              <a:tr h="370840">
                <a:tc>
                  <a:txBody>
                    <a:bodyPr/>
                    <a:lstStyle/>
                    <a:p>
                      <a:endParaRPr kumimoji="1" lang="ja-JP" altLang="en-US" sz="1800" dirty="0"/>
                    </a:p>
                  </a:txBody>
                  <a:tcPr/>
                </a:tc>
                <a:tc>
                  <a:txBody>
                    <a:bodyPr/>
                    <a:lstStyle/>
                    <a:p>
                      <a:pPr lvl="0" algn="l">
                        <a:lnSpc>
                          <a:spcPct val="100000"/>
                        </a:lnSpc>
                        <a:spcBef>
                          <a:spcPts val="0"/>
                        </a:spcBef>
                        <a:spcAft>
                          <a:spcPts val="0"/>
                        </a:spcAft>
                        <a:buNone/>
                      </a:pPr>
                      <a:r>
                        <a:rPr lang="ja-JP" altLang="en-US" sz="1800" b="1" i="0" u="none" strike="noStrike" noProof="0" dirty="0">
                          <a:solidFill>
                            <a:schemeClr val="tx1"/>
                          </a:solidFill>
                          <a:latin typeface="Meiryo"/>
                          <a:ea typeface="Meiryo"/>
                        </a:rPr>
                        <a:t>口座情報変更</a:t>
                      </a:r>
                      <a:endParaRPr lang="en-US" altLang="ja-JP" sz="1800" b="1" i="0" u="none" strike="noStrike" noProof="0" dirty="0">
                        <a:solidFill>
                          <a:schemeClr val="tx1"/>
                        </a:solidFill>
                        <a:latin typeface="Meiryo"/>
                        <a:ea typeface="Meiryo"/>
                      </a:endParaRPr>
                    </a:p>
                  </a:txBody>
                  <a:tcPr/>
                </a:tc>
                <a:extLst>
                  <a:ext uri="{0D108BD9-81ED-4DB2-BD59-A6C34878D82A}">
                    <a16:rowId xmlns:a16="http://schemas.microsoft.com/office/drawing/2014/main" val="2316577334"/>
                  </a:ext>
                </a:extLst>
              </a:tr>
              <a:tr h="370840">
                <a:tc>
                  <a:txBody>
                    <a:bodyPr/>
                    <a:lstStyle/>
                    <a:p>
                      <a:endParaRPr kumimoji="1" lang="ja-JP" altLang="en-US" sz="1800" dirty="0"/>
                    </a:p>
                  </a:txBody>
                  <a:tcPr/>
                </a:tc>
                <a:tc>
                  <a:txBody>
                    <a:bodyPr/>
                    <a:lstStyle/>
                    <a:p>
                      <a:pPr lvl="0" algn="l">
                        <a:lnSpc>
                          <a:spcPct val="100000"/>
                        </a:lnSpc>
                        <a:spcBef>
                          <a:spcPts val="0"/>
                        </a:spcBef>
                        <a:spcAft>
                          <a:spcPts val="0"/>
                        </a:spcAft>
                        <a:buNone/>
                      </a:pPr>
                      <a:r>
                        <a:rPr lang="ja-JP" altLang="en-US" sz="1800" b="1" i="0" u="none" strike="noStrike" noProof="0" dirty="0">
                          <a:solidFill>
                            <a:schemeClr val="tx1"/>
                          </a:solidFill>
                          <a:latin typeface="Meiryo"/>
                          <a:ea typeface="Meiryo"/>
                        </a:rPr>
                        <a:t>入社手続き</a:t>
                      </a:r>
                      <a:endParaRPr lang="en-US" altLang="ja-JP" sz="1800" b="1" i="0" u="none" strike="noStrike" noProof="0" dirty="0">
                        <a:solidFill>
                          <a:schemeClr val="tx1"/>
                        </a:solidFill>
                        <a:latin typeface="Meiryo"/>
                        <a:ea typeface="Meiryo"/>
                      </a:endParaRPr>
                    </a:p>
                  </a:txBody>
                  <a:tcPr/>
                </a:tc>
                <a:extLst>
                  <a:ext uri="{0D108BD9-81ED-4DB2-BD59-A6C34878D82A}">
                    <a16:rowId xmlns:a16="http://schemas.microsoft.com/office/drawing/2014/main" val="37183850"/>
                  </a:ext>
                </a:extLst>
              </a:tr>
            </a:tbl>
          </a:graphicData>
        </a:graphic>
      </p:graphicFrame>
      <p:sp>
        <p:nvSpPr>
          <p:cNvPr id="33" name="テキスト ボックス 32">
            <a:extLst>
              <a:ext uri="{FF2B5EF4-FFF2-40B4-BE49-F238E27FC236}">
                <a16:creationId xmlns:a16="http://schemas.microsoft.com/office/drawing/2014/main" id="{71AE003A-7710-CB3D-FEE9-12DE5EDD474B}"/>
              </a:ext>
            </a:extLst>
          </p:cNvPr>
          <p:cNvSpPr txBox="1"/>
          <p:nvPr/>
        </p:nvSpPr>
        <p:spPr>
          <a:xfrm>
            <a:off x="823994" y="1159789"/>
            <a:ext cx="11173372" cy="58477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600" b="1" dirty="0">
                <a:solidFill>
                  <a:srgbClr val="FF0000"/>
                </a:solidFill>
                <a:latin typeface="メイリオ" panose="020B0604030504040204" pitchFamily="50" charset="-128"/>
                <a:ea typeface="メイリオ" panose="020B0604030504040204" pitchFamily="50" charset="-128"/>
                <a:cs typeface="Segoe UI"/>
              </a:rPr>
              <a:t>※</a:t>
            </a:r>
            <a:r>
              <a:rPr lang="ja-JP" altLang="en-US" sz="1600" b="1" dirty="0">
                <a:solidFill>
                  <a:srgbClr val="FF0000"/>
                </a:solidFill>
                <a:latin typeface="メイリオ" panose="020B0604030504040204" pitchFamily="50" charset="-128"/>
                <a:ea typeface="メイリオ" panose="020B0604030504040204" pitchFamily="50" charset="-128"/>
                <a:cs typeface="Segoe UI"/>
              </a:rPr>
              <a:t>ご担当者様へ</a:t>
            </a:r>
          </a:p>
          <a:p>
            <a:r>
              <a:rPr lang="ja-JP" altLang="en-US" sz="1600" b="1" dirty="0">
                <a:solidFill>
                  <a:srgbClr val="FF0000"/>
                </a:solidFill>
                <a:latin typeface="メイリオ" panose="020B0604030504040204" pitchFamily="50" charset="-128"/>
                <a:ea typeface="メイリオ" panose="020B0604030504040204" pitchFamily="50" charset="-128"/>
                <a:cs typeface="Segoe UI"/>
              </a:rPr>
              <a:t>ご利用いただく機能について「利用」欄にチェックを入れるか不要な部分は削除してください。</a:t>
            </a:r>
            <a:endParaRPr lang="en-US" altLang="ja-JP" sz="16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9789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normAutofit/>
          </a:bodyPr>
          <a:lstStyle/>
          <a:p>
            <a:r>
              <a:rPr lang="ja-JP" altLang="en-US" dirty="0"/>
              <a:t>申請ガイド</a:t>
            </a:r>
            <a:endParaRPr kumimoji="1" lang="ja-JP" altLang="en-US" dirty="0"/>
          </a:p>
        </p:txBody>
      </p:sp>
      <p:sp>
        <p:nvSpPr>
          <p:cNvPr id="3" name="テキスト プレースホルダー 2"/>
          <p:cNvSpPr>
            <a:spLocks noGrp="1"/>
          </p:cNvSpPr>
          <p:nvPr>
            <p:ph type="body" idx="1"/>
          </p:nvPr>
        </p:nvSpPr>
        <p:spPr>
          <a:xfrm>
            <a:off x="402151" y="863187"/>
            <a:ext cx="11610090" cy="972798"/>
          </a:xfrm>
        </p:spPr>
        <p:txBody>
          <a:bodyPr>
            <a:normAutofit/>
          </a:bodyPr>
          <a:lstStyle/>
          <a:p>
            <a:pPr marL="50800" indent="0">
              <a:buNone/>
            </a:pPr>
            <a:r>
              <a:rPr kumimoji="1" lang="ja-JP" altLang="en-US" sz="1800" dirty="0"/>
              <a:t>住所、家族情報など、自分の情報を労務管理者に対して申請することができます。</a:t>
            </a:r>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21</a:t>
            </a:fld>
            <a:endParaRPr lang="ja-JP" altLang="en-US"/>
          </a:p>
        </p:txBody>
      </p:sp>
      <p:pic>
        <p:nvPicPr>
          <p:cNvPr id="7" name="Picture 2" descr="1">
            <a:extLst>
              <a:ext uri="{FF2B5EF4-FFF2-40B4-BE49-F238E27FC236}">
                <a16:creationId xmlns:a16="http://schemas.microsoft.com/office/drawing/2014/main" id="{9365120B-956C-5DD6-5056-9BB3D7ED1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236" y="1738014"/>
            <a:ext cx="7639528" cy="4080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136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normAutofit/>
          </a:bodyPr>
          <a:lstStyle/>
          <a:p>
            <a:r>
              <a:rPr lang="ja-JP" altLang="en-US" dirty="0"/>
              <a:t>変更を申請する</a:t>
            </a:r>
          </a:p>
        </p:txBody>
      </p:sp>
      <p:sp>
        <p:nvSpPr>
          <p:cNvPr id="3" name="テキスト プレースホルダー 2"/>
          <p:cNvSpPr>
            <a:spLocks noGrp="1"/>
          </p:cNvSpPr>
          <p:nvPr>
            <p:ph type="body" idx="1"/>
          </p:nvPr>
        </p:nvSpPr>
        <p:spPr>
          <a:xfrm>
            <a:off x="402151" y="863187"/>
            <a:ext cx="11610090" cy="972798"/>
          </a:xfrm>
        </p:spPr>
        <p:txBody>
          <a:bodyPr>
            <a:normAutofit/>
          </a:bodyPr>
          <a:lstStyle/>
          <a:p>
            <a:pPr marL="50800" indent="0">
              <a:buNone/>
            </a:pPr>
            <a:r>
              <a:rPr kumimoji="1" lang="ja-JP" altLang="en-US" sz="1800" dirty="0"/>
              <a:t>住所、家族情報など、自分の情報を労務管理者に対して申請することができます。</a:t>
            </a:r>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22</a:t>
            </a:fld>
            <a:endParaRPr lang="ja-JP" altLang="en-US"/>
          </a:p>
        </p:txBody>
      </p:sp>
      <p:sp>
        <p:nvSpPr>
          <p:cNvPr id="12" name="テキスト プレースホルダー 3"/>
          <p:cNvSpPr>
            <a:spLocks noGrp="1"/>
          </p:cNvSpPr>
          <p:nvPr>
            <p:ph type="body" idx="2"/>
          </p:nvPr>
        </p:nvSpPr>
        <p:spPr>
          <a:xfrm>
            <a:off x="288409" y="1590452"/>
            <a:ext cx="3021542" cy="3438748"/>
          </a:xfrm>
        </p:spPr>
        <p:txBody>
          <a:bodyPr>
            <a:normAutofit/>
          </a:bodyPr>
          <a:lstStyle/>
          <a:p>
            <a:pPr marL="50800" indent="0">
              <a:buNone/>
            </a:pPr>
            <a:r>
              <a:rPr kumimoji="1" lang="ja-JP" altLang="en-US" sz="1600" dirty="0"/>
              <a:t>① </a:t>
            </a:r>
            <a:r>
              <a:rPr kumimoji="1" lang="en-US" altLang="ja-JP" sz="1600" dirty="0"/>
              <a:t>PCA Hub </a:t>
            </a:r>
            <a:r>
              <a:rPr kumimoji="1" lang="ja-JP" altLang="en-US" sz="1600" dirty="0"/>
              <a:t>労務管理のクライアントサイトにアクセスします。</a:t>
            </a:r>
          </a:p>
          <a:p>
            <a:pPr marL="50800" indent="0">
              <a:buNone/>
            </a:pPr>
            <a:r>
              <a:rPr kumimoji="1" lang="ja-JP" altLang="en-US" sz="1600" dirty="0"/>
              <a:t>「申請ガイド」ページにて、該当する申請をクリックします。</a:t>
            </a:r>
          </a:p>
        </p:txBody>
      </p:sp>
      <p:sp>
        <p:nvSpPr>
          <p:cNvPr id="14" name="テキスト プレースホルダー 3"/>
          <p:cNvSpPr txBox="1">
            <a:spLocks/>
          </p:cNvSpPr>
          <p:nvPr/>
        </p:nvSpPr>
        <p:spPr>
          <a:xfrm>
            <a:off x="6095999" y="1590452"/>
            <a:ext cx="3130194" cy="171378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②申請の入力画面が表示されるので、申請内容を入力します。</a:t>
            </a:r>
          </a:p>
        </p:txBody>
      </p:sp>
      <p:pic>
        <p:nvPicPr>
          <p:cNvPr id="1026" name="Picture 2" descr="1">
            <a:extLst>
              <a:ext uri="{FF2B5EF4-FFF2-40B4-BE49-F238E27FC236}">
                <a16:creationId xmlns:a16="http://schemas.microsoft.com/office/drawing/2014/main" id="{08134196-7460-50A0-4566-1761EF9C0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09" y="3973072"/>
            <a:ext cx="4384007" cy="2341562"/>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2">
            <a:extLst>
              <a:ext uri="{FF2B5EF4-FFF2-40B4-BE49-F238E27FC236}">
                <a16:creationId xmlns:a16="http://schemas.microsoft.com/office/drawing/2014/main" id="{8D19AAAA-77F3-5A82-E21C-C88651858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96" y="3973072"/>
            <a:ext cx="3975982" cy="196262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E07D4CE7-B6E7-4E09-3D22-FCF8D0771FDC}"/>
              </a:ext>
            </a:extLst>
          </p:cNvPr>
          <p:cNvPicPr>
            <a:picLocks noChangeAspect="1"/>
          </p:cNvPicPr>
          <p:nvPr/>
        </p:nvPicPr>
        <p:blipFill>
          <a:blip r:embed="rId5"/>
          <a:srcRect t="7791" b="3632"/>
          <a:stretch>
            <a:fillRect/>
          </a:stretch>
        </p:blipFill>
        <p:spPr>
          <a:xfrm>
            <a:off x="3530479" y="1677754"/>
            <a:ext cx="2271616" cy="4362177"/>
          </a:xfrm>
          <a:prstGeom prst="rect">
            <a:avLst/>
          </a:prstGeom>
          <a:ln w="6350">
            <a:solidFill>
              <a:schemeClr val="tx1"/>
            </a:solidFill>
          </a:ln>
        </p:spPr>
      </p:pic>
      <p:pic>
        <p:nvPicPr>
          <p:cNvPr id="8" name="図 7">
            <a:extLst>
              <a:ext uri="{FF2B5EF4-FFF2-40B4-BE49-F238E27FC236}">
                <a16:creationId xmlns:a16="http://schemas.microsoft.com/office/drawing/2014/main" id="{D69B9305-4CB4-2977-4623-9AB86FB4D523}"/>
              </a:ext>
            </a:extLst>
          </p:cNvPr>
          <p:cNvPicPr>
            <a:picLocks noChangeAspect="1"/>
          </p:cNvPicPr>
          <p:nvPr/>
        </p:nvPicPr>
        <p:blipFill>
          <a:blip r:embed="rId6"/>
          <a:srcRect t="7386" b="3964"/>
          <a:stretch>
            <a:fillRect/>
          </a:stretch>
        </p:blipFill>
        <p:spPr>
          <a:xfrm>
            <a:off x="9446125" y="1677754"/>
            <a:ext cx="2269760" cy="4362177"/>
          </a:xfrm>
          <a:prstGeom prst="rect">
            <a:avLst/>
          </a:prstGeom>
          <a:ln w="6350">
            <a:solidFill>
              <a:schemeClr val="tx1"/>
            </a:solidFill>
          </a:ln>
        </p:spPr>
      </p:pic>
    </p:spTree>
    <p:extLst>
      <p:ext uri="{BB962C8B-B14F-4D97-AF65-F5344CB8AC3E}">
        <p14:creationId xmlns:p14="http://schemas.microsoft.com/office/powerpoint/2010/main" val="4205800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D1F6-5CA9-64A4-B006-3576735350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A0885C7-15CE-D960-FFDC-5488E625083B}"/>
              </a:ext>
            </a:extLst>
          </p:cNvPr>
          <p:cNvSpPr>
            <a:spLocks noGrp="1"/>
          </p:cNvSpPr>
          <p:nvPr>
            <p:ph type="title"/>
          </p:nvPr>
        </p:nvSpPr>
        <p:spPr>
          <a:xfrm>
            <a:off x="533996" y="384897"/>
            <a:ext cx="10972800" cy="634082"/>
          </a:xfrm>
        </p:spPr>
        <p:txBody>
          <a:bodyPr>
            <a:normAutofit/>
          </a:bodyPr>
          <a:lstStyle/>
          <a:p>
            <a:r>
              <a:rPr lang="ja-JP" altLang="en-US" dirty="0"/>
              <a:t>変更を申請する</a:t>
            </a:r>
          </a:p>
        </p:txBody>
      </p:sp>
      <p:sp>
        <p:nvSpPr>
          <p:cNvPr id="5" name="スライド番号プレースホルダー 4">
            <a:extLst>
              <a:ext uri="{FF2B5EF4-FFF2-40B4-BE49-F238E27FC236}">
                <a16:creationId xmlns:a16="http://schemas.microsoft.com/office/drawing/2014/main" id="{CBBAA172-AB50-866E-CF02-BC61CCB73829}"/>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23</a:t>
            </a:fld>
            <a:endParaRPr lang="ja-JP" altLang="en-US"/>
          </a:p>
        </p:txBody>
      </p:sp>
      <p:sp>
        <p:nvSpPr>
          <p:cNvPr id="12" name="テキスト プレースホルダー 3">
            <a:extLst>
              <a:ext uri="{FF2B5EF4-FFF2-40B4-BE49-F238E27FC236}">
                <a16:creationId xmlns:a16="http://schemas.microsoft.com/office/drawing/2014/main" id="{75EAFF1E-0930-2460-F6CD-2C5E130EAFB7}"/>
              </a:ext>
            </a:extLst>
          </p:cNvPr>
          <p:cNvSpPr>
            <a:spLocks noGrp="1"/>
          </p:cNvSpPr>
          <p:nvPr>
            <p:ph type="body" idx="2"/>
          </p:nvPr>
        </p:nvSpPr>
        <p:spPr>
          <a:xfrm>
            <a:off x="288409" y="1590452"/>
            <a:ext cx="2785850" cy="1523451"/>
          </a:xfrm>
        </p:spPr>
        <p:txBody>
          <a:bodyPr>
            <a:normAutofit/>
          </a:bodyPr>
          <a:lstStyle/>
          <a:p>
            <a:pPr marL="50800" indent="0">
              <a:buNone/>
            </a:pPr>
            <a:r>
              <a:rPr kumimoji="1" lang="ja-JP" altLang="en-US" sz="1600" dirty="0"/>
              <a:t>③「申請内容確認」をクリックして内容を確認し、「申請提出」をクリックして申請を提出します。</a:t>
            </a:r>
          </a:p>
        </p:txBody>
      </p:sp>
      <p:sp>
        <p:nvSpPr>
          <p:cNvPr id="14" name="テキスト プレースホルダー 3">
            <a:extLst>
              <a:ext uri="{FF2B5EF4-FFF2-40B4-BE49-F238E27FC236}">
                <a16:creationId xmlns:a16="http://schemas.microsoft.com/office/drawing/2014/main" id="{B7919A7B-5C9A-9790-D225-079D4DFA3F93}"/>
              </a:ext>
            </a:extLst>
          </p:cNvPr>
          <p:cNvSpPr txBox="1">
            <a:spLocks/>
          </p:cNvSpPr>
          <p:nvPr/>
        </p:nvSpPr>
        <p:spPr>
          <a:xfrm>
            <a:off x="6067376" y="1590452"/>
            <a:ext cx="3818029" cy="2626279"/>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b="1" dirty="0"/>
              <a:t>ポイント</a:t>
            </a:r>
            <a:endParaRPr kumimoji="1" lang="ja-JP" altLang="en-US" sz="1600" dirty="0"/>
          </a:p>
          <a:p>
            <a:pPr marL="50800" indent="0">
              <a:buFont typeface="Arial"/>
              <a:buNone/>
            </a:pPr>
            <a:r>
              <a:rPr kumimoji="1" lang="ja-JP" altLang="en-US" sz="1600" dirty="0"/>
              <a:t>入力した内容は下書きとして一時保存することができます。 一時保存中の申請は「申請一覧」ページに表示され、クリックすると入力を再開できます。一時保存中の申請を含み、同一の申請は複数提出することはできません。 提出済みの申請が承認される、または申請を中止すれば提出出来るようになります。</a:t>
            </a:r>
          </a:p>
          <a:p>
            <a:pPr marL="50800" indent="0">
              <a:buFont typeface="Arial"/>
              <a:buNone/>
            </a:pPr>
            <a:r>
              <a:rPr kumimoji="1" lang="ja-JP" altLang="en-US" sz="1600" dirty="0"/>
              <a:t>「転居」「結婚」の申請は、複数の情報をまとめて申請することができます。</a:t>
            </a:r>
          </a:p>
        </p:txBody>
      </p:sp>
      <p:pic>
        <p:nvPicPr>
          <p:cNvPr id="2050" name="Picture 2" descr="3">
            <a:extLst>
              <a:ext uri="{FF2B5EF4-FFF2-40B4-BE49-F238E27FC236}">
                <a16:creationId xmlns:a16="http://schemas.microsoft.com/office/drawing/2014/main" id="{9AA126E9-E59B-C3DA-1454-4698E3FE4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83" y="4216731"/>
            <a:ext cx="4340607" cy="19431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4">
            <a:extLst>
              <a:ext uri="{FF2B5EF4-FFF2-40B4-BE49-F238E27FC236}">
                <a16:creationId xmlns:a16="http://schemas.microsoft.com/office/drawing/2014/main" id="{20F8DC32-0965-0F28-B672-EA232F892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320" y="4558705"/>
            <a:ext cx="4677561" cy="183138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A7A62021-A4F5-AB08-2018-8547B3612936}"/>
              </a:ext>
            </a:extLst>
          </p:cNvPr>
          <p:cNvPicPr>
            <a:picLocks noChangeAspect="1"/>
          </p:cNvPicPr>
          <p:nvPr/>
        </p:nvPicPr>
        <p:blipFill>
          <a:blip r:embed="rId5"/>
          <a:srcRect t="7568" b="4144"/>
          <a:stretch>
            <a:fillRect/>
          </a:stretch>
        </p:blipFill>
        <p:spPr>
          <a:xfrm>
            <a:off x="3529386" y="1537093"/>
            <a:ext cx="2223807" cy="4256449"/>
          </a:xfrm>
          <a:prstGeom prst="rect">
            <a:avLst/>
          </a:prstGeom>
          <a:ln w="6350">
            <a:solidFill>
              <a:schemeClr val="tx1"/>
            </a:solidFill>
          </a:ln>
        </p:spPr>
      </p:pic>
      <p:grpSp>
        <p:nvGrpSpPr>
          <p:cNvPr id="9" name="グループ化 8">
            <a:extLst>
              <a:ext uri="{FF2B5EF4-FFF2-40B4-BE49-F238E27FC236}">
                <a16:creationId xmlns:a16="http://schemas.microsoft.com/office/drawing/2014/main" id="{189DB747-C97E-802D-BEB4-CB5EE9C41647}"/>
              </a:ext>
            </a:extLst>
          </p:cNvPr>
          <p:cNvGrpSpPr/>
          <p:nvPr/>
        </p:nvGrpSpPr>
        <p:grpSpPr>
          <a:xfrm>
            <a:off x="9907567" y="1537093"/>
            <a:ext cx="2060761" cy="3946140"/>
            <a:chOff x="10052484" y="2263118"/>
            <a:chExt cx="2060761" cy="3946140"/>
          </a:xfrm>
        </p:grpSpPr>
        <p:pic>
          <p:nvPicPr>
            <p:cNvPr id="7" name="図 6">
              <a:extLst>
                <a:ext uri="{FF2B5EF4-FFF2-40B4-BE49-F238E27FC236}">
                  <a16:creationId xmlns:a16="http://schemas.microsoft.com/office/drawing/2014/main" id="{F585A6F6-5C8C-32A6-A56E-7FD625959070}"/>
                </a:ext>
              </a:extLst>
            </p:cNvPr>
            <p:cNvPicPr>
              <a:picLocks noChangeAspect="1"/>
            </p:cNvPicPr>
            <p:nvPr/>
          </p:nvPicPr>
          <p:blipFill>
            <a:blip r:embed="rId6"/>
            <a:srcRect t="7528" b="4145"/>
            <a:stretch>
              <a:fillRect/>
            </a:stretch>
          </p:blipFill>
          <p:spPr>
            <a:xfrm>
              <a:off x="10052484" y="2263118"/>
              <a:ext cx="2060761" cy="3946140"/>
            </a:xfrm>
            <a:prstGeom prst="rect">
              <a:avLst/>
            </a:prstGeom>
            <a:ln w="6350">
              <a:solidFill>
                <a:schemeClr val="tx1"/>
              </a:solidFill>
            </a:ln>
          </p:spPr>
        </p:pic>
        <p:sp>
          <p:nvSpPr>
            <p:cNvPr id="8" name="正方形/長方形 7">
              <a:extLst>
                <a:ext uri="{FF2B5EF4-FFF2-40B4-BE49-F238E27FC236}">
                  <a16:creationId xmlns:a16="http://schemas.microsoft.com/office/drawing/2014/main" id="{9DEA507E-EAE5-D4CE-E7EC-CDD916995175}"/>
                </a:ext>
              </a:extLst>
            </p:cNvPr>
            <p:cNvSpPr/>
            <p:nvPr/>
          </p:nvSpPr>
          <p:spPr>
            <a:xfrm>
              <a:off x="10052484" y="3943637"/>
              <a:ext cx="2060761" cy="10503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5825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E401-F691-7C0D-A668-5B29D0D253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E7330E-7977-3371-9E66-E112D4FB0548}"/>
              </a:ext>
            </a:extLst>
          </p:cNvPr>
          <p:cNvSpPr>
            <a:spLocks noGrp="1"/>
          </p:cNvSpPr>
          <p:nvPr>
            <p:ph type="title"/>
          </p:nvPr>
        </p:nvSpPr>
        <p:spPr>
          <a:xfrm>
            <a:off x="533996" y="384897"/>
            <a:ext cx="10972800" cy="634082"/>
          </a:xfrm>
        </p:spPr>
        <p:txBody>
          <a:bodyPr>
            <a:normAutofit/>
          </a:bodyPr>
          <a:lstStyle/>
          <a:p>
            <a:r>
              <a:rPr lang="ja-JP" altLang="en-US" dirty="0"/>
              <a:t>差し戻された申請を再提出する</a:t>
            </a:r>
          </a:p>
        </p:txBody>
      </p:sp>
      <p:sp>
        <p:nvSpPr>
          <p:cNvPr id="3" name="テキスト プレースホルダー 2">
            <a:extLst>
              <a:ext uri="{FF2B5EF4-FFF2-40B4-BE49-F238E27FC236}">
                <a16:creationId xmlns:a16="http://schemas.microsoft.com/office/drawing/2014/main" id="{56E7DEF9-1E5B-1654-1004-C63637C3D994}"/>
              </a:ext>
            </a:extLst>
          </p:cNvPr>
          <p:cNvSpPr>
            <a:spLocks noGrp="1"/>
          </p:cNvSpPr>
          <p:nvPr>
            <p:ph type="body" idx="1"/>
          </p:nvPr>
        </p:nvSpPr>
        <p:spPr>
          <a:xfrm>
            <a:off x="402151" y="863187"/>
            <a:ext cx="11610090" cy="972798"/>
          </a:xfrm>
        </p:spPr>
        <p:txBody>
          <a:bodyPr>
            <a:normAutofit/>
          </a:bodyPr>
          <a:lstStyle/>
          <a:p>
            <a:pPr marL="50800" indent="0">
              <a:buNone/>
            </a:pPr>
            <a:r>
              <a:rPr kumimoji="1" lang="ja-JP" altLang="en-US" sz="1800" dirty="0"/>
              <a:t>労務管理者から申請が差し戻された場合、内容を確認して再提出します。</a:t>
            </a:r>
          </a:p>
        </p:txBody>
      </p:sp>
      <p:sp>
        <p:nvSpPr>
          <p:cNvPr id="5" name="スライド番号プレースホルダー 4">
            <a:extLst>
              <a:ext uri="{FF2B5EF4-FFF2-40B4-BE49-F238E27FC236}">
                <a16:creationId xmlns:a16="http://schemas.microsoft.com/office/drawing/2014/main" id="{1A482A31-E2E3-5664-2D5F-7CAD8DF1F36F}"/>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24</a:t>
            </a:fld>
            <a:endParaRPr lang="ja-JP" altLang="en-US"/>
          </a:p>
        </p:txBody>
      </p:sp>
      <p:sp>
        <p:nvSpPr>
          <p:cNvPr id="12" name="テキスト プレースホルダー 3">
            <a:extLst>
              <a:ext uri="{FF2B5EF4-FFF2-40B4-BE49-F238E27FC236}">
                <a16:creationId xmlns:a16="http://schemas.microsoft.com/office/drawing/2014/main" id="{6EE90F90-7163-2541-0901-24E7AF1A1540}"/>
              </a:ext>
            </a:extLst>
          </p:cNvPr>
          <p:cNvSpPr>
            <a:spLocks noGrp="1"/>
          </p:cNvSpPr>
          <p:nvPr>
            <p:ph type="body" idx="2"/>
          </p:nvPr>
        </p:nvSpPr>
        <p:spPr>
          <a:xfrm>
            <a:off x="288409" y="1590452"/>
            <a:ext cx="2047369" cy="3438748"/>
          </a:xfrm>
        </p:spPr>
        <p:txBody>
          <a:bodyPr>
            <a:normAutofit/>
          </a:bodyPr>
          <a:lstStyle/>
          <a:p>
            <a:pPr marL="50800" indent="0">
              <a:buNone/>
            </a:pPr>
            <a:r>
              <a:rPr kumimoji="1" lang="ja-JP" altLang="en-US" sz="1600" dirty="0"/>
              <a:t>①</a:t>
            </a:r>
            <a:r>
              <a:rPr kumimoji="1" lang="en-US" altLang="ja-JP" sz="1600" dirty="0"/>
              <a:t>PCA Hub </a:t>
            </a:r>
            <a:r>
              <a:rPr kumimoji="1" lang="ja-JP" altLang="en-US" sz="1600" dirty="0"/>
              <a:t>労務管理のクライアントサイトにアクセスします。</a:t>
            </a:r>
            <a:endParaRPr kumimoji="1" lang="en-US" altLang="ja-JP" sz="1600" dirty="0"/>
          </a:p>
          <a:p>
            <a:pPr marL="50800" indent="0">
              <a:buNone/>
            </a:pPr>
            <a:r>
              <a:rPr kumimoji="1" lang="ja-JP" altLang="en-US" sz="1600" dirty="0"/>
              <a:t>「申請一覧」ページにて、該当する申請をクリックします。</a:t>
            </a:r>
          </a:p>
        </p:txBody>
      </p:sp>
      <p:sp>
        <p:nvSpPr>
          <p:cNvPr id="14" name="テキスト プレースホルダー 3">
            <a:extLst>
              <a:ext uri="{FF2B5EF4-FFF2-40B4-BE49-F238E27FC236}">
                <a16:creationId xmlns:a16="http://schemas.microsoft.com/office/drawing/2014/main" id="{BE61E08D-48D1-6E06-6384-86811214FBF2}"/>
              </a:ext>
            </a:extLst>
          </p:cNvPr>
          <p:cNvSpPr txBox="1">
            <a:spLocks/>
          </p:cNvSpPr>
          <p:nvPr/>
        </p:nvSpPr>
        <p:spPr>
          <a:xfrm>
            <a:off x="5319726" y="1573518"/>
            <a:ext cx="4111950" cy="259493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②差し戻しコメントを確認して、申請内容を訂正して提出します。</a:t>
            </a:r>
            <a:endParaRPr kumimoji="1" lang="en-US" altLang="ja-JP" sz="1600" dirty="0"/>
          </a:p>
          <a:p>
            <a:pPr marL="50800" indent="0">
              <a:buNone/>
            </a:pPr>
            <a:r>
              <a:rPr kumimoji="1" lang="ja-JP" altLang="en-US" sz="1600" b="1" dirty="0"/>
              <a:t>ポイント</a:t>
            </a:r>
            <a:endParaRPr kumimoji="1" lang="en-US" altLang="ja-JP" sz="1600" b="1" dirty="0"/>
          </a:p>
          <a:p>
            <a:pPr marL="50800" indent="0">
              <a:buNone/>
            </a:pPr>
            <a:r>
              <a:rPr kumimoji="1" lang="ja-JP" altLang="en-US" sz="1600" dirty="0"/>
              <a:t>申請が差し戻された場合、通知メールが送信されています。差し戻されている申請がある場合、「申請一覧」の横に差し戻されている申請数が表示されます。「申請中止」を行った場合、その申請は完全に削除されるため、元に戻すことはできません。</a:t>
            </a:r>
          </a:p>
          <a:p>
            <a:pPr marL="50800" indent="0">
              <a:buFont typeface="Arial"/>
              <a:buNone/>
            </a:pPr>
            <a:endParaRPr kumimoji="1" lang="ja-JP" altLang="en-US" sz="1600" dirty="0"/>
          </a:p>
        </p:txBody>
      </p:sp>
      <p:pic>
        <p:nvPicPr>
          <p:cNvPr id="3074" name="Picture 2" descr="1">
            <a:extLst>
              <a:ext uri="{FF2B5EF4-FFF2-40B4-BE49-F238E27FC236}">
                <a16:creationId xmlns:a16="http://schemas.microsoft.com/office/drawing/2014/main" id="{79F12059-96E8-2F9F-3F82-EEB60FB63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09" y="4297692"/>
            <a:ext cx="4438650" cy="173784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2">
            <a:extLst>
              <a:ext uri="{FF2B5EF4-FFF2-40B4-BE49-F238E27FC236}">
                <a16:creationId xmlns:a16="http://schemas.microsoft.com/office/drawing/2014/main" id="{B2850434-B169-2A78-F023-EF63CC2F69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554"/>
          <a:stretch>
            <a:fillRect/>
          </a:stretch>
        </p:blipFill>
        <p:spPr bwMode="auto">
          <a:xfrm>
            <a:off x="5790203" y="4297692"/>
            <a:ext cx="4885182" cy="2052006"/>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C6DD1D8C-96C4-18DC-9560-A62788D519E0}"/>
              </a:ext>
            </a:extLst>
          </p:cNvPr>
          <p:cNvPicPr>
            <a:picLocks noChangeAspect="1"/>
          </p:cNvPicPr>
          <p:nvPr/>
        </p:nvPicPr>
        <p:blipFill>
          <a:blip r:embed="rId5"/>
          <a:srcRect t="7456" b="4083"/>
          <a:stretch>
            <a:fillRect/>
          </a:stretch>
        </p:blipFill>
        <p:spPr>
          <a:xfrm>
            <a:off x="9674663" y="1724614"/>
            <a:ext cx="2228928" cy="4274614"/>
          </a:xfrm>
          <a:prstGeom prst="rect">
            <a:avLst/>
          </a:prstGeom>
          <a:ln w="6350">
            <a:solidFill>
              <a:schemeClr val="tx1"/>
            </a:solidFill>
          </a:ln>
        </p:spPr>
      </p:pic>
      <p:grpSp>
        <p:nvGrpSpPr>
          <p:cNvPr id="13" name="グループ化 12">
            <a:extLst>
              <a:ext uri="{FF2B5EF4-FFF2-40B4-BE49-F238E27FC236}">
                <a16:creationId xmlns:a16="http://schemas.microsoft.com/office/drawing/2014/main" id="{FA078E52-659A-38D5-C039-E46B7772B6B3}"/>
              </a:ext>
            </a:extLst>
          </p:cNvPr>
          <p:cNvGrpSpPr/>
          <p:nvPr/>
        </p:nvGrpSpPr>
        <p:grpSpPr>
          <a:xfrm>
            <a:off x="2861788" y="1720199"/>
            <a:ext cx="2228928" cy="4246199"/>
            <a:chOff x="2502320" y="1369300"/>
            <a:chExt cx="2575020" cy="4905518"/>
          </a:xfrm>
        </p:grpSpPr>
        <p:pic>
          <p:nvPicPr>
            <p:cNvPr id="9" name="図 8">
              <a:extLst>
                <a:ext uri="{FF2B5EF4-FFF2-40B4-BE49-F238E27FC236}">
                  <a16:creationId xmlns:a16="http://schemas.microsoft.com/office/drawing/2014/main" id="{A7203030-9359-5A61-2470-624C04EE52DE}"/>
                </a:ext>
              </a:extLst>
            </p:cNvPr>
            <p:cNvPicPr>
              <a:picLocks noChangeAspect="1"/>
            </p:cNvPicPr>
            <p:nvPr/>
          </p:nvPicPr>
          <p:blipFill>
            <a:blip r:embed="rId6"/>
            <a:srcRect t="7923" b="4204"/>
            <a:stretch>
              <a:fillRect/>
            </a:stretch>
          </p:blipFill>
          <p:spPr>
            <a:xfrm>
              <a:off x="2502320" y="1369300"/>
              <a:ext cx="2575020" cy="4905518"/>
            </a:xfrm>
            <a:prstGeom prst="rect">
              <a:avLst/>
            </a:prstGeom>
            <a:noFill/>
            <a:ln w="6350">
              <a:solidFill>
                <a:schemeClr val="tx1"/>
              </a:solidFill>
            </a:ln>
          </p:spPr>
        </p:pic>
        <p:sp>
          <p:nvSpPr>
            <p:cNvPr id="10" name="正方形/長方形 9">
              <a:extLst>
                <a:ext uri="{FF2B5EF4-FFF2-40B4-BE49-F238E27FC236}">
                  <a16:creationId xmlns:a16="http://schemas.microsoft.com/office/drawing/2014/main" id="{07933172-09C4-B47A-34DC-96F5814DA3EF}"/>
                </a:ext>
              </a:extLst>
            </p:cNvPr>
            <p:cNvSpPr/>
            <p:nvPr/>
          </p:nvSpPr>
          <p:spPr>
            <a:xfrm>
              <a:off x="2578920" y="2085962"/>
              <a:ext cx="2334918" cy="125632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2888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0C517-5CE7-D071-4E24-C6351847A7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F6CF442-99EF-35EC-FB73-8C8777146F9E}"/>
              </a:ext>
            </a:extLst>
          </p:cNvPr>
          <p:cNvSpPr>
            <a:spLocks noGrp="1"/>
          </p:cNvSpPr>
          <p:nvPr>
            <p:ph type="title"/>
          </p:nvPr>
        </p:nvSpPr>
        <p:spPr>
          <a:xfrm>
            <a:off x="533996" y="384897"/>
            <a:ext cx="10972800" cy="634082"/>
          </a:xfrm>
        </p:spPr>
        <p:txBody>
          <a:bodyPr>
            <a:normAutofit/>
          </a:bodyPr>
          <a:lstStyle/>
          <a:p>
            <a:r>
              <a:rPr lang="ja-JP" altLang="en-US" dirty="0"/>
              <a:t>雇用契約申請の確認・提出</a:t>
            </a:r>
          </a:p>
        </p:txBody>
      </p:sp>
      <p:sp>
        <p:nvSpPr>
          <p:cNvPr id="3" name="テキスト プレースホルダー 2">
            <a:extLst>
              <a:ext uri="{FF2B5EF4-FFF2-40B4-BE49-F238E27FC236}">
                <a16:creationId xmlns:a16="http://schemas.microsoft.com/office/drawing/2014/main" id="{0D121F56-9F84-A55F-7560-65428933C83D}"/>
              </a:ext>
            </a:extLst>
          </p:cNvPr>
          <p:cNvSpPr>
            <a:spLocks noGrp="1"/>
          </p:cNvSpPr>
          <p:nvPr>
            <p:ph type="body" idx="1"/>
          </p:nvPr>
        </p:nvSpPr>
        <p:spPr>
          <a:xfrm>
            <a:off x="402151" y="863187"/>
            <a:ext cx="11610090" cy="972798"/>
          </a:xfrm>
        </p:spPr>
        <p:txBody>
          <a:bodyPr>
            <a:normAutofit/>
          </a:bodyPr>
          <a:lstStyle/>
          <a:p>
            <a:pPr marL="50800" indent="0">
              <a:buNone/>
            </a:pPr>
            <a:r>
              <a:rPr kumimoji="1" lang="ja-JP" altLang="en-US" sz="1800" dirty="0"/>
              <a:t>労務管理者からの雇用契約申請の依頼を確認し提出することができます。</a:t>
            </a:r>
          </a:p>
        </p:txBody>
      </p:sp>
      <p:sp>
        <p:nvSpPr>
          <p:cNvPr id="5" name="スライド番号プレースホルダー 4">
            <a:extLst>
              <a:ext uri="{FF2B5EF4-FFF2-40B4-BE49-F238E27FC236}">
                <a16:creationId xmlns:a16="http://schemas.microsoft.com/office/drawing/2014/main" id="{65B1043F-9D70-78F1-4DA7-D1A6C2C39452}"/>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25</a:t>
            </a:fld>
            <a:endParaRPr lang="ja-JP" altLang="en-US"/>
          </a:p>
        </p:txBody>
      </p:sp>
      <p:sp>
        <p:nvSpPr>
          <p:cNvPr id="12" name="テキスト プレースホルダー 3">
            <a:extLst>
              <a:ext uri="{FF2B5EF4-FFF2-40B4-BE49-F238E27FC236}">
                <a16:creationId xmlns:a16="http://schemas.microsoft.com/office/drawing/2014/main" id="{925F2B74-3CE5-BB3A-1484-30FA8CD382F8}"/>
              </a:ext>
            </a:extLst>
          </p:cNvPr>
          <p:cNvSpPr>
            <a:spLocks noGrp="1"/>
          </p:cNvSpPr>
          <p:nvPr>
            <p:ph type="body" idx="2"/>
          </p:nvPr>
        </p:nvSpPr>
        <p:spPr>
          <a:xfrm>
            <a:off x="288409" y="1590452"/>
            <a:ext cx="2267978" cy="3438748"/>
          </a:xfrm>
        </p:spPr>
        <p:txBody>
          <a:bodyPr>
            <a:normAutofit/>
          </a:bodyPr>
          <a:lstStyle/>
          <a:p>
            <a:pPr marL="50800" indent="0">
              <a:buNone/>
            </a:pPr>
            <a:r>
              <a:rPr kumimoji="1" lang="ja-JP" altLang="en-US" sz="1600" dirty="0"/>
              <a:t>① </a:t>
            </a:r>
            <a:r>
              <a:rPr kumimoji="1" lang="en-US" altLang="ja-JP" sz="1600" dirty="0"/>
              <a:t>PCA Hub </a:t>
            </a:r>
            <a:r>
              <a:rPr kumimoji="1" lang="ja-JP" altLang="en-US" sz="1600" dirty="0"/>
              <a:t>労務管理のクライアントサイトにアクセスします。</a:t>
            </a:r>
          </a:p>
          <a:p>
            <a:pPr marL="50800" indent="0">
              <a:buNone/>
            </a:pPr>
            <a:r>
              <a:rPr kumimoji="1" lang="ja-JP" altLang="en-US" sz="1600" dirty="0"/>
              <a:t>「申請一覧」ページにて、確認したい申請（雇用契約）をクリックします。</a:t>
            </a:r>
          </a:p>
        </p:txBody>
      </p:sp>
      <p:sp>
        <p:nvSpPr>
          <p:cNvPr id="14" name="テキスト プレースホルダー 3">
            <a:extLst>
              <a:ext uri="{FF2B5EF4-FFF2-40B4-BE49-F238E27FC236}">
                <a16:creationId xmlns:a16="http://schemas.microsoft.com/office/drawing/2014/main" id="{5B8D5452-2DF5-FB91-04F1-C50E6070CED2}"/>
              </a:ext>
            </a:extLst>
          </p:cNvPr>
          <p:cNvSpPr txBox="1">
            <a:spLocks/>
          </p:cNvSpPr>
          <p:nvPr/>
        </p:nvSpPr>
        <p:spPr>
          <a:xfrm>
            <a:off x="6156448" y="1573518"/>
            <a:ext cx="2272210" cy="44970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Meiryo"/>
                <a:ea typeface="Meiryo"/>
                <a:cs typeface="Meiryo"/>
                <a:sym typeface="Meiryo"/>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Meiryo"/>
                <a:ea typeface="Meiryo"/>
                <a:cs typeface="Meiryo"/>
                <a:sym typeface="Meiryo"/>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Meiryo"/>
                <a:ea typeface="Meiryo"/>
                <a:cs typeface="Meiryo"/>
                <a:sym typeface="Meiryo"/>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Meiryo"/>
                <a:ea typeface="Meiryo"/>
                <a:cs typeface="Meiryo"/>
                <a:sym typeface="Meiryo"/>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indent="0">
              <a:buFont typeface="Arial"/>
              <a:buNone/>
            </a:pPr>
            <a:r>
              <a:rPr kumimoji="1" lang="ja-JP" altLang="en-US" sz="1600" dirty="0"/>
              <a:t>②雇用契約の内容の確認を行い、合意状況を入力します。</a:t>
            </a:r>
          </a:p>
        </p:txBody>
      </p:sp>
      <p:pic>
        <p:nvPicPr>
          <p:cNvPr id="4098" name="Picture 2" descr="1">
            <a:extLst>
              <a:ext uri="{FF2B5EF4-FFF2-40B4-BE49-F238E27FC236}">
                <a16:creationId xmlns:a16="http://schemas.microsoft.com/office/drawing/2014/main" id="{E6060E65-BB73-7782-0BD6-6BB566A33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51" y="3772045"/>
            <a:ext cx="4552442" cy="180615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2">
            <a:extLst>
              <a:ext uri="{FF2B5EF4-FFF2-40B4-BE49-F238E27FC236}">
                <a16:creationId xmlns:a16="http://schemas.microsoft.com/office/drawing/2014/main" id="{362875F1-BEF2-AF97-ED42-65B1C46E2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523" y="3772045"/>
            <a:ext cx="4426506" cy="2298555"/>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grpSp>
        <p:nvGrpSpPr>
          <p:cNvPr id="15" name="グループ化 14">
            <a:extLst>
              <a:ext uri="{FF2B5EF4-FFF2-40B4-BE49-F238E27FC236}">
                <a16:creationId xmlns:a16="http://schemas.microsoft.com/office/drawing/2014/main" id="{6427806E-0AF0-8803-4E9F-BE97BBBE40E8}"/>
              </a:ext>
            </a:extLst>
          </p:cNvPr>
          <p:cNvGrpSpPr/>
          <p:nvPr/>
        </p:nvGrpSpPr>
        <p:grpSpPr>
          <a:xfrm>
            <a:off x="3008043" y="1534934"/>
            <a:ext cx="2267978" cy="4345969"/>
            <a:chOff x="3008043" y="1534934"/>
            <a:chExt cx="2267978" cy="4345969"/>
          </a:xfrm>
        </p:grpSpPr>
        <p:pic>
          <p:nvPicPr>
            <p:cNvPr id="8" name="図 7">
              <a:extLst>
                <a:ext uri="{FF2B5EF4-FFF2-40B4-BE49-F238E27FC236}">
                  <a16:creationId xmlns:a16="http://schemas.microsoft.com/office/drawing/2014/main" id="{DFFE9193-7A22-ED07-76C8-5BED9B89C4BF}"/>
                </a:ext>
              </a:extLst>
            </p:cNvPr>
            <p:cNvPicPr>
              <a:picLocks noChangeAspect="1"/>
            </p:cNvPicPr>
            <p:nvPr/>
          </p:nvPicPr>
          <p:blipFill>
            <a:blip r:embed="rId4"/>
            <a:srcRect t="7491" b="4120"/>
            <a:stretch>
              <a:fillRect/>
            </a:stretch>
          </p:blipFill>
          <p:spPr>
            <a:xfrm>
              <a:off x="3008043" y="1534934"/>
              <a:ext cx="2267978" cy="4345969"/>
            </a:xfrm>
            <a:prstGeom prst="rect">
              <a:avLst/>
            </a:prstGeom>
            <a:ln w="6350">
              <a:solidFill>
                <a:schemeClr val="tx1"/>
              </a:solidFill>
            </a:ln>
          </p:spPr>
        </p:pic>
        <p:sp>
          <p:nvSpPr>
            <p:cNvPr id="10" name="正方形/長方形 9">
              <a:extLst>
                <a:ext uri="{FF2B5EF4-FFF2-40B4-BE49-F238E27FC236}">
                  <a16:creationId xmlns:a16="http://schemas.microsoft.com/office/drawing/2014/main" id="{E4819166-CDD6-7C4F-F307-F1F5B70DD403}"/>
                </a:ext>
              </a:extLst>
            </p:cNvPr>
            <p:cNvSpPr/>
            <p:nvPr/>
          </p:nvSpPr>
          <p:spPr>
            <a:xfrm>
              <a:off x="3067469" y="2926788"/>
              <a:ext cx="2137944" cy="3688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6">
            <a:extLst>
              <a:ext uri="{FF2B5EF4-FFF2-40B4-BE49-F238E27FC236}">
                <a16:creationId xmlns:a16="http://schemas.microsoft.com/office/drawing/2014/main" id="{E9DFFDA6-A23E-DD50-5719-74F5C4CB1936}"/>
              </a:ext>
            </a:extLst>
          </p:cNvPr>
          <p:cNvGrpSpPr/>
          <p:nvPr/>
        </p:nvGrpSpPr>
        <p:grpSpPr>
          <a:xfrm>
            <a:off x="9345299" y="1567605"/>
            <a:ext cx="2231764" cy="4397477"/>
            <a:chOff x="9345299" y="1567605"/>
            <a:chExt cx="2231764" cy="4397477"/>
          </a:xfrm>
        </p:grpSpPr>
        <p:pic>
          <p:nvPicPr>
            <p:cNvPr id="16" name="図 15">
              <a:extLst>
                <a:ext uri="{FF2B5EF4-FFF2-40B4-BE49-F238E27FC236}">
                  <a16:creationId xmlns:a16="http://schemas.microsoft.com/office/drawing/2014/main" id="{996C4048-BF70-8D87-247B-DC73CEE6FA36}"/>
                </a:ext>
              </a:extLst>
            </p:cNvPr>
            <p:cNvPicPr>
              <a:picLocks noChangeAspect="1"/>
            </p:cNvPicPr>
            <p:nvPr/>
          </p:nvPicPr>
          <p:blipFill>
            <a:blip r:embed="rId5"/>
            <a:srcRect t="5612" b="1836"/>
            <a:stretch>
              <a:fillRect/>
            </a:stretch>
          </p:blipFill>
          <p:spPr>
            <a:xfrm>
              <a:off x="9345299" y="1567605"/>
              <a:ext cx="2195549" cy="4397477"/>
            </a:xfrm>
            <a:prstGeom prst="rect">
              <a:avLst/>
            </a:prstGeom>
          </p:spPr>
        </p:pic>
        <p:sp>
          <p:nvSpPr>
            <p:cNvPr id="9" name="正方形/長方形 8">
              <a:extLst>
                <a:ext uri="{FF2B5EF4-FFF2-40B4-BE49-F238E27FC236}">
                  <a16:creationId xmlns:a16="http://schemas.microsoft.com/office/drawing/2014/main" id="{DB57AF51-F843-B97A-5F0E-E564B88F6426}"/>
                </a:ext>
              </a:extLst>
            </p:cNvPr>
            <p:cNvSpPr/>
            <p:nvPr/>
          </p:nvSpPr>
          <p:spPr>
            <a:xfrm>
              <a:off x="9345299" y="3331771"/>
              <a:ext cx="2231764" cy="156225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3409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021C-EFEB-D000-A884-6215F172389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484E62-43DE-2A25-E905-D8C14B17668C}"/>
              </a:ext>
            </a:extLst>
          </p:cNvPr>
          <p:cNvSpPr>
            <a:spLocks noGrp="1"/>
          </p:cNvSpPr>
          <p:nvPr>
            <p:ph type="title"/>
          </p:nvPr>
        </p:nvSpPr>
        <p:spPr>
          <a:xfrm>
            <a:off x="533996" y="384897"/>
            <a:ext cx="10972800" cy="634082"/>
          </a:xfrm>
        </p:spPr>
        <p:txBody>
          <a:bodyPr>
            <a:normAutofit/>
          </a:bodyPr>
          <a:lstStyle/>
          <a:p>
            <a:r>
              <a:rPr lang="ja-JP" altLang="en-US" dirty="0"/>
              <a:t>雇用契約申請の確認・提出</a:t>
            </a:r>
          </a:p>
        </p:txBody>
      </p:sp>
      <p:sp>
        <p:nvSpPr>
          <p:cNvPr id="5" name="スライド番号プレースホルダー 4">
            <a:extLst>
              <a:ext uri="{FF2B5EF4-FFF2-40B4-BE49-F238E27FC236}">
                <a16:creationId xmlns:a16="http://schemas.microsoft.com/office/drawing/2014/main" id="{FA408286-3118-793D-B06E-5561C7910D65}"/>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26</a:t>
            </a:fld>
            <a:endParaRPr lang="ja-JP" altLang="en-US"/>
          </a:p>
        </p:txBody>
      </p:sp>
      <p:sp>
        <p:nvSpPr>
          <p:cNvPr id="12" name="テキスト プレースホルダー 3">
            <a:extLst>
              <a:ext uri="{FF2B5EF4-FFF2-40B4-BE49-F238E27FC236}">
                <a16:creationId xmlns:a16="http://schemas.microsoft.com/office/drawing/2014/main" id="{6F7387C9-E029-B216-2F15-323D534DD1BA}"/>
              </a:ext>
            </a:extLst>
          </p:cNvPr>
          <p:cNvSpPr>
            <a:spLocks noGrp="1"/>
          </p:cNvSpPr>
          <p:nvPr>
            <p:ph type="body" idx="2"/>
          </p:nvPr>
        </p:nvSpPr>
        <p:spPr>
          <a:xfrm>
            <a:off x="288409" y="1590452"/>
            <a:ext cx="2047369" cy="3438748"/>
          </a:xfrm>
        </p:spPr>
        <p:txBody>
          <a:bodyPr>
            <a:normAutofit/>
          </a:bodyPr>
          <a:lstStyle/>
          <a:p>
            <a:pPr marL="50800" indent="0">
              <a:buNone/>
            </a:pPr>
            <a:r>
              <a:rPr kumimoji="1" lang="ja-JP" altLang="en-US" sz="1600" dirty="0"/>
              <a:t>③ 「申請内容確認」をクリックして内容を確認して、「申請提出」をクリックして申請を提出します。</a:t>
            </a:r>
          </a:p>
        </p:txBody>
      </p:sp>
      <p:pic>
        <p:nvPicPr>
          <p:cNvPr id="5122" name="Picture 2" descr="3">
            <a:extLst>
              <a:ext uri="{FF2B5EF4-FFF2-40B4-BE49-F238E27FC236}">
                <a16:creationId xmlns:a16="http://schemas.microsoft.com/office/drawing/2014/main" id="{9FBC787F-7815-3BB5-95EF-3E9CAD217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49" y="3429000"/>
            <a:ext cx="4543051" cy="2347243"/>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F4601B30-1D81-72B7-36A9-359F66452114}"/>
              </a:ext>
            </a:extLst>
          </p:cNvPr>
          <p:cNvPicPr>
            <a:picLocks noChangeAspect="1"/>
          </p:cNvPicPr>
          <p:nvPr/>
        </p:nvPicPr>
        <p:blipFill>
          <a:blip r:embed="rId3"/>
          <a:stretch>
            <a:fillRect/>
          </a:stretch>
        </p:blipFill>
        <p:spPr>
          <a:xfrm>
            <a:off x="5622616" y="1288663"/>
            <a:ext cx="2606983" cy="4672515"/>
          </a:xfrm>
          <a:prstGeom prst="rect">
            <a:avLst/>
          </a:prstGeom>
        </p:spPr>
      </p:pic>
      <p:sp>
        <p:nvSpPr>
          <p:cNvPr id="8" name="正方形/長方形 7">
            <a:extLst>
              <a:ext uri="{FF2B5EF4-FFF2-40B4-BE49-F238E27FC236}">
                <a16:creationId xmlns:a16="http://schemas.microsoft.com/office/drawing/2014/main" id="{58935375-E654-22B3-2FB5-A14B3644B543}"/>
              </a:ext>
            </a:extLst>
          </p:cNvPr>
          <p:cNvSpPr/>
          <p:nvPr/>
        </p:nvSpPr>
        <p:spPr>
          <a:xfrm>
            <a:off x="7306459" y="5579611"/>
            <a:ext cx="974512" cy="4021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87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A91C0-AFD5-BC3A-D3EC-81960AD13D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BA75C49-3C76-8BFC-4B2C-EE7F20A1AC30}"/>
              </a:ext>
            </a:extLst>
          </p:cNvPr>
          <p:cNvSpPr>
            <a:spLocks noGrp="1"/>
          </p:cNvSpPr>
          <p:nvPr>
            <p:ph type="title"/>
          </p:nvPr>
        </p:nvSpPr>
        <p:spPr>
          <a:xfrm>
            <a:off x="533996" y="384897"/>
            <a:ext cx="10972800" cy="634082"/>
          </a:xfrm>
        </p:spPr>
        <p:txBody>
          <a:bodyPr>
            <a:normAutofit/>
          </a:bodyPr>
          <a:lstStyle/>
          <a:p>
            <a:r>
              <a:rPr lang="ja-JP" altLang="en-US" dirty="0"/>
              <a:t>自分の情報を確認する</a:t>
            </a:r>
          </a:p>
        </p:txBody>
      </p:sp>
      <p:sp>
        <p:nvSpPr>
          <p:cNvPr id="3" name="テキスト プレースホルダー 2">
            <a:extLst>
              <a:ext uri="{FF2B5EF4-FFF2-40B4-BE49-F238E27FC236}">
                <a16:creationId xmlns:a16="http://schemas.microsoft.com/office/drawing/2014/main" id="{CF95AA77-57BA-2899-C083-DA288D63CA84}"/>
              </a:ext>
            </a:extLst>
          </p:cNvPr>
          <p:cNvSpPr>
            <a:spLocks noGrp="1"/>
          </p:cNvSpPr>
          <p:nvPr>
            <p:ph type="body" idx="1"/>
          </p:nvPr>
        </p:nvSpPr>
        <p:spPr>
          <a:xfrm>
            <a:off x="402151" y="863187"/>
            <a:ext cx="11610090" cy="972798"/>
          </a:xfrm>
        </p:spPr>
        <p:txBody>
          <a:bodyPr>
            <a:normAutofit/>
          </a:bodyPr>
          <a:lstStyle/>
          <a:p>
            <a:pPr marL="50800" indent="0">
              <a:buNone/>
            </a:pPr>
            <a:r>
              <a:rPr kumimoji="1" lang="en-US" altLang="ja-JP" sz="1800" dirty="0"/>
              <a:t>PCA Hub </a:t>
            </a:r>
            <a:r>
              <a:rPr kumimoji="1" lang="ja-JP" altLang="en-US" sz="1800" dirty="0"/>
              <a:t>労務管理に登録されている自分の情報を確認できます。</a:t>
            </a:r>
          </a:p>
        </p:txBody>
      </p:sp>
      <p:sp>
        <p:nvSpPr>
          <p:cNvPr id="5" name="スライド番号プレースホルダー 4">
            <a:extLst>
              <a:ext uri="{FF2B5EF4-FFF2-40B4-BE49-F238E27FC236}">
                <a16:creationId xmlns:a16="http://schemas.microsoft.com/office/drawing/2014/main" id="{CFEFBD28-8E32-870C-B1E8-CF0D61750262}"/>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27</a:t>
            </a:fld>
            <a:endParaRPr lang="ja-JP" altLang="en-US"/>
          </a:p>
        </p:txBody>
      </p:sp>
      <p:sp>
        <p:nvSpPr>
          <p:cNvPr id="12" name="テキスト プレースホルダー 3">
            <a:extLst>
              <a:ext uri="{FF2B5EF4-FFF2-40B4-BE49-F238E27FC236}">
                <a16:creationId xmlns:a16="http://schemas.microsoft.com/office/drawing/2014/main" id="{3356AEB2-16B8-B6F8-F3A3-62C01B8901E8}"/>
              </a:ext>
            </a:extLst>
          </p:cNvPr>
          <p:cNvSpPr>
            <a:spLocks noGrp="1"/>
          </p:cNvSpPr>
          <p:nvPr>
            <p:ph type="body" idx="2"/>
          </p:nvPr>
        </p:nvSpPr>
        <p:spPr>
          <a:xfrm>
            <a:off x="288408" y="1590452"/>
            <a:ext cx="6338423" cy="3438748"/>
          </a:xfrm>
        </p:spPr>
        <p:txBody>
          <a:bodyPr>
            <a:normAutofit/>
          </a:bodyPr>
          <a:lstStyle/>
          <a:p>
            <a:pPr marL="50800" indent="0">
              <a:buNone/>
            </a:pPr>
            <a:r>
              <a:rPr kumimoji="1" lang="ja-JP" altLang="en-US" sz="1600" dirty="0"/>
              <a:t>① </a:t>
            </a:r>
            <a:r>
              <a:rPr kumimoji="1" lang="en-US" altLang="ja-JP" sz="1600" dirty="0"/>
              <a:t>PCA Hub </a:t>
            </a:r>
            <a:r>
              <a:rPr kumimoji="1" lang="ja-JP" altLang="en-US" sz="1600" dirty="0"/>
              <a:t>労務管理のクライアントサイトにアクセスします。</a:t>
            </a:r>
          </a:p>
          <a:p>
            <a:pPr marL="50800" indent="0">
              <a:buNone/>
            </a:pPr>
            <a:r>
              <a:rPr kumimoji="1" lang="ja-JP" altLang="en-US" sz="1600" dirty="0"/>
              <a:t>「自分の情報」ページを選択すると、登録されている社員情報が表示されます。</a:t>
            </a:r>
            <a:endParaRPr kumimoji="1" lang="en-US" altLang="ja-JP" sz="1600" dirty="0"/>
          </a:p>
          <a:p>
            <a:pPr marL="50800" indent="0">
              <a:buNone/>
            </a:pPr>
            <a:endParaRPr kumimoji="1" lang="en-US" altLang="ja-JP" sz="1600" dirty="0"/>
          </a:p>
          <a:p>
            <a:pPr marL="50800" indent="0">
              <a:buNone/>
            </a:pPr>
            <a:r>
              <a:rPr kumimoji="1" lang="ja-JP" altLang="en-US" sz="1600" b="1" dirty="0"/>
              <a:t>ポイント</a:t>
            </a:r>
          </a:p>
          <a:p>
            <a:pPr marL="50800" indent="0">
              <a:buNone/>
            </a:pPr>
            <a:r>
              <a:rPr kumimoji="1" lang="ja-JP" altLang="en-US" sz="1600" dirty="0"/>
              <a:t>「本人情報」以外の項目は、それぞれタブを選択することで内容が表示されます。</a:t>
            </a:r>
          </a:p>
          <a:p>
            <a:pPr marL="50800" indent="0">
              <a:buNone/>
            </a:pPr>
            <a:r>
              <a:rPr kumimoji="1" lang="ja-JP" altLang="en-US" sz="1600" dirty="0"/>
              <a:t>申請中の内容は、管理者によって承認されるまで反映されません。</a:t>
            </a:r>
          </a:p>
          <a:p>
            <a:pPr marL="50800" indent="0">
              <a:buNone/>
            </a:pPr>
            <a:endParaRPr kumimoji="1" lang="ja-JP" altLang="en-US" sz="1600" dirty="0"/>
          </a:p>
        </p:txBody>
      </p:sp>
      <p:pic>
        <p:nvPicPr>
          <p:cNvPr id="6146" name="Picture 2" descr="1">
            <a:extLst>
              <a:ext uri="{FF2B5EF4-FFF2-40B4-BE49-F238E27FC236}">
                <a16:creationId xmlns:a16="http://schemas.microsoft.com/office/drawing/2014/main" id="{A2EB466F-7A0C-86FA-D97D-DA348B7CF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90" y="4180110"/>
            <a:ext cx="4310462" cy="2174875"/>
          </a:xfrm>
          <a:prstGeom prst="rect">
            <a:avLst/>
          </a:prstGeom>
          <a:noFill/>
          <a:ln w="6350">
            <a:solidFill>
              <a:schemeClr val="dk1">
                <a:shade val="50000"/>
              </a:schemeClr>
            </a:solidFill>
          </a:ln>
          <a:extLst>
            <a:ext uri="{909E8E84-426E-40DD-AFC4-6F175D3DCCD1}">
              <a14:hiddenFill xmlns:a14="http://schemas.microsoft.com/office/drawing/2010/main">
                <a:solidFill>
                  <a:srgbClr val="FFFFFF"/>
                </a:solidFill>
              </a14:hiddenFill>
            </a:ext>
          </a:extLst>
        </p:spPr>
      </p:pic>
      <p:pic>
        <p:nvPicPr>
          <p:cNvPr id="8" name="図 7">
            <a:extLst>
              <a:ext uri="{FF2B5EF4-FFF2-40B4-BE49-F238E27FC236}">
                <a16:creationId xmlns:a16="http://schemas.microsoft.com/office/drawing/2014/main" id="{EA7ABFA3-5F23-063A-A975-95D889932300}"/>
              </a:ext>
            </a:extLst>
          </p:cNvPr>
          <p:cNvPicPr>
            <a:picLocks noChangeAspect="1"/>
          </p:cNvPicPr>
          <p:nvPr/>
        </p:nvPicPr>
        <p:blipFill>
          <a:blip r:embed="rId3"/>
          <a:srcRect r="16862"/>
          <a:stretch>
            <a:fillRect/>
          </a:stretch>
        </p:blipFill>
        <p:spPr>
          <a:xfrm>
            <a:off x="7279819" y="1756878"/>
            <a:ext cx="1875330" cy="4042881"/>
          </a:xfrm>
          <a:prstGeom prst="rect">
            <a:avLst/>
          </a:prstGeom>
          <a:ln w="6350">
            <a:solidFill>
              <a:schemeClr val="dk1">
                <a:shade val="50000"/>
              </a:schemeClr>
            </a:solidFill>
          </a:ln>
        </p:spPr>
      </p:pic>
      <p:pic>
        <p:nvPicPr>
          <p:cNvPr id="10" name="図 9">
            <a:extLst>
              <a:ext uri="{FF2B5EF4-FFF2-40B4-BE49-F238E27FC236}">
                <a16:creationId xmlns:a16="http://schemas.microsoft.com/office/drawing/2014/main" id="{C83B1342-E5A6-1E4B-A940-14689AD7E7AC}"/>
              </a:ext>
            </a:extLst>
          </p:cNvPr>
          <p:cNvPicPr>
            <a:picLocks noChangeAspect="1"/>
          </p:cNvPicPr>
          <p:nvPr/>
        </p:nvPicPr>
        <p:blipFill>
          <a:blip r:embed="rId4"/>
          <a:stretch>
            <a:fillRect/>
          </a:stretch>
        </p:blipFill>
        <p:spPr>
          <a:xfrm>
            <a:off x="9440109" y="1756879"/>
            <a:ext cx="2255685" cy="4042881"/>
          </a:xfrm>
          <a:prstGeom prst="rect">
            <a:avLst/>
          </a:prstGeom>
          <a:ln w="6350">
            <a:solidFill>
              <a:schemeClr val="dk1">
                <a:shade val="50000"/>
              </a:schemeClr>
            </a:solidFill>
          </a:ln>
        </p:spPr>
      </p:pic>
    </p:spTree>
    <p:extLst>
      <p:ext uri="{BB962C8B-B14F-4D97-AF65-F5344CB8AC3E}">
        <p14:creationId xmlns:p14="http://schemas.microsoft.com/office/powerpoint/2010/main" val="64173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E01AFB-559C-49C2-AF83-836728682562}" type="slidenum">
              <a:rPr kumimoji="1" lang="ja-JP" altLang="en-US" smtClean="0"/>
              <a:t>28</a:t>
            </a:fld>
            <a:endParaRPr kumimoji="1" lang="ja-JP" altLang="en-US"/>
          </a:p>
        </p:txBody>
      </p:sp>
      <p:sp>
        <p:nvSpPr>
          <p:cNvPr id="5" name="タイトル 1"/>
          <p:cNvSpPr>
            <a:spLocks noGrp="1"/>
          </p:cNvSpPr>
          <p:nvPr>
            <p:ph type="title"/>
          </p:nvPr>
        </p:nvSpPr>
        <p:spPr>
          <a:xfrm>
            <a:off x="533996" y="384897"/>
            <a:ext cx="10972800" cy="634082"/>
          </a:xfrm>
        </p:spPr>
        <p:txBody>
          <a:bodyPr>
            <a:normAutofit/>
          </a:bodyPr>
          <a:lstStyle/>
          <a:p>
            <a:r>
              <a:rPr kumimoji="1" lang="ja-JP" altLang="en-US" sz="2800">
                <a:latin typeface="メイリオ" panose="020B0604030504040204" pitchFamily="50" charset="-128"/>
                <a:ea typeface="メイリオ" panose="020B0604030504040204" pitchFamily="50" charset="-128"/>
              </a:rPr>
              <a:t>よくある質問（</a:t>
            </a:r>
            <a:r>
              <a:rPr kumimoji="1" lang="en-US" altLang="ja-JP" sz="2800">
                <a:latin typeface="メイリオ" panose="020B0604030504040204" pitchFamily="50" charset="-128"/>
                <a:ea typeface="メイリオ" panose="020B0604030504040204" pitchFamily="50" charset="-128"/>
              </a:rPr>
              <a:t>1/2</a:t>
            </a:r>
            <a:r>
              <a:rPr kumimoji="1" lang="ja-JP" altLang="en-US" sz="2800">
                <a:latin typeface="メイリオ" panose="020B0604030504040204" pitchFamily="50" charset="-128"/>
                <a:ea typeface="メイリオ" panose="020B0604030504040204" pitchFamily="50" charset="-128"/>
              </a:rPr>
              <a:t>）</a:t>
            </a:r>
          </a:p>
        </p:txBody>
      </p:sp>
      <p:graphicFrame>
        <p:nvGraphicFramePr>
          <p:cNvPr id="6" name="表 5"/>
          <p:cNvGraphicFramePr>
            <a:graphicFrameLocks noGrp="1"/>
          </p:cNvGraphicFramePr>
          <p:nvPr>
            <p:extLst>
              <p:ext uri="{D42A27DB-BD31-4B8C-83A1-F6EECF244321}">
                <p14:modId xmlns:p14="http://schemas.microsoft.com/office/powerpoint/2010/main" val="2989645094"/>
              </p:ext>
            </p:extLst>
          </p:nvPr>
        </p:nvGraphicFramePr>
        <p:xfrm>
          <a:off x="407731" y="941326"/>
          <a:ext cx="11503623" cy="4647944"/>
        </p:xfrm>
        <a:graphic>
          <a:graphicData uri="http://schemas.openxmlformats.org/drawingml/2006/table">
            <a:tbl>
              <a:tblPr firstRow="1" bandRow="1">
                <a:tableStyleId>{5C22544A-7EE6-4342-B048-85BDC9FD1C3A}</a:tableStyleId>
              </a:tblPr>
              <a:tblGrid>
                <a:gridCol w="2902225">
                  <a:extLst>
                    <a:ext uri="{9D8B030D-6E8A-4147-A177-3AD203B41FA5}">
                      <a16:colId xmlns:a16="http://schemas.microsoft.com/office/drawing/2014/main" val="1277977597"/>
                    </a:ext>
                  </a:extLst>
                </a:gridCol>
                <a:gridCol w="8601398">
                  <a:extLst>
                    <a:ext uri="{9D8B030D-6E8A-4147-A177-3AD203B41FA5}">
                      <a16:colId xmlns:a16="http://schemas.microsoft.com/office/drawing/2014/main" val="660451417"/>
                    </a:ext>
                  </a:extLst>
                </a:gridCol>
              </a:tblGrid>
              <a:tr h="420902">
                <a:tc>
                  <a:txBody>
                    <a:bodyPr/>
                    <a:lstStyle/>
                    <a:p>
                      <a:pPr algn="ctr"/>
                      <a:r>
                        <a:rPr kumimoji="1" lang="ja-JP" altLang="en-US" sz="2000" dirty="0">
                          <a:latin typeface="メイリオ" panose="020B0604030504040204" pitchFamily="50" charset="-128"/>
                          <a:ea typeface="メイリオ" panose="020B0604030504040204" pitchFamily="50" charset="-128"/>
                        </a:rPr>
                        <a:t>質問</a:t>
                      </a:r>
                    </a:p>
                  </a:txBody>
                  <a:tcPr/>
                </a:tc>
                <a:tc>
                  <a:txBody>
                    <a:bodyPr/>
                    <a:lstStyle/>
                    <a:p>
                      <a:pPr algn="ctr"/>
                      <a:r>
                        <a:rPr kumimoji="1" lang="ja-JP" altLang="en-US" sz="2000">
                          <a:latin typeface="メイリオ" panose="020B0604030504040204" pitchFamily="50" charset="-128"/>
                          <a:ea typeface="メイリオ" panose="020B0604030504040204" pitchFamily="50" charset="-128"/>
                        </a:rPr>
                        <a:t>回答</a:t>
                      </a:r>
                    </a:p>
                  </a:txBody>
                  <a:tcPr/>
                </a:tc>
                <a:extLst>
                  <a:ext uri="{0D108BD9-81ED-4DB2-BD59-A6C34878D82A}">
                    <a16:rowId xmlns:a16="http://schemas.microsoft.com/office/drawing/2014/main" val="316137891"/>
                  </a:ext>
                </a:extLst>
              </a:tr>
              <a:tr h="437159">
                <a:tc>
                  <a:txBody>
                    <a:bodyPr/>
                    <a:lstStyle/>
                    <a:p>
                      <a:r>
                        <a:rPr kumimoji="1" lang="en-US" altLang="ja-JP" sz="1050" dirty="0">
                          <a:latin typeface="メイリオ" panose="020B0604030504040204" pitchFamily="50" charset="-128"/>
                          <a:ea typeface="メイリオ" panose="020B0604030504040204" pitchFamily="50" charset="-128"/>
                        </a:rPr>
                        <a:t>『</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労務管理</a:t>
                      </a:r>
                      <a:r>
                        <a:rPr kumimoji="1" lang="en-US" altLang="ja-JP" sz="1050" dirty="0">
                          <a:latin typeface="メイリオ" panose="020B0604030504040204" pitchFamily="50" charset="-128"/>
                          <a:ea typeface="メイリオ" panose="020B0604030504040204" pitchFamily="50" charset="-128"/>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とはどのようなサービスなのでしょうか？</a:t>
                      </a:r>
                      <a:endParaRPr lang="ja-JP" altLang="en-US" sz="1050" dirty="0">
                        <a:latin typeface="メイリオ" panose="020B0604030504040204" pitchFamily="50" charset="-128"/>
                        <a:ea typeface="メイリオ" panose="020B0604030504040204" pitchFamily="50" charset="-128"/>
                      </a:endParaRPr>
                    </a:p>
                  </a:txBody>
                  <a:tcPr/>
                </a:tc>
                <a:tc>
                  <a:txBody>
                    <a:bodyPr/>
                    <a:lstStyle/>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労務管理</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は</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給与シリーズ</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と連動させることで、社員が電子申請した労務・人事に関わる社員情報（氏名変更や住所変更、本人連絡先変更など）を収集・管理ができるサービスです。 詳細はリンク先をご確認ください。</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hlinkClick r:id="rId3"/>
                        </a:rPr>
                        <a:t>https://pca.jp/hub/labor.html</a:t>
                      </a:r>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txBody>
                  <a:tcPr/>
                </a:tc>
                <a:extLst>
                  <a:ext uri="{0D108BD9-81ED-4DB2-BD59-A6C34878D82A}">
                    <a16:rowId xmlns:a16="http://schemas.microsoft.com/office/drawing/2014/main" val="3563333689"/>
                  </a:ext>
                </a:extLst>
              </a:tr>
              <a:tr h="770717">
                <a:tc>
                  <a:txBody>
                    <a:bodyPr/>
                    <a:lstStyle/>
                    <a:p>
                      <a:r>
                        <a:rPr kumimoji="1" lang="en-US" altLang="ja-JP" sz="1050" dirty="0">
                          <a:latin typeface="メイリオ" panose="020B0604030504040204" pitchFamily="50" charset="-128"/>
                          <a:ea typeface="メイリオ" panose="020B0604030504040204" pitchFamily="50" charset="-128"/>
                        </a:rPr>
                        <a:t>『PCA Hub </a:t>
                      </a:r>
                      <a:r>
                        <a:rPr kumimoji="1" lang="ja-JP" altLang="en-US" sz="1050" dirty="0">
                          <a:latin typeface="メイリオ" panose="020B0604030504040204" pitchFamily="50" charset="-128"/>
                          <a:ea typeface="メイリオ" panose="020B0604030504040204" pitchFamily="50" charset="-128"/>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で申請の承認が完了したかどうかを確認する方法はありますか？</a:t>
                      </a:r>
                    </a:p>
                  </a:txBody>
                  <a:tcPr/>
                </a:tc>
                <a:tc>
                  <a:txBody>
                    <a:bodyPr/>
                    <a:lstStyle/>
                    <a:p>
                      <a:r>
                        <a:rPr kumimoji="1" lang="en-US" altLang="ja-JP" sz="1050" dirty="0">
                          <a:latin typeface="メイリオ" panose="020B0604030504040204" pitchFamily="50" charset="-128"/>
                          <a:ea typeface="メイリオ" panose="020B0604030504040204" pitchFamily="50" charset="-128"/>
                        </a:rPr>
                        <a:t>『</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の申請一覧画面にて確認可能です。</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申請の状況が「完了」となっている場合、システム管理者にて承認済みです。</a:t>
                      </a:r>
                      <a:endParaRPr kumimoji="1"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申請の状況が「提出済み」となっている場合は、システム管理者での承認が完了しておりません。</a:t>
                      </a:r>
                      <a:endParaRPr kumimoji="1"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txBody>
                  <a:tcPr/>
                </a:tc>
                <a:extLst>
                  <a:ext uri="{0D108BD9-81ED-4DB2-BD59-A6C34878D82A}">
                    <a16:rowId xmlns:a16="http://schemas.microsoft.com/office/drawing/2014/main" val="1707043382"/>
                  </a:ext>
                </a:extLst>
              </a:tr>
              <a:tr h="607071">
                <a:tc>
                  <a:txBody>
                    <a:bodyPr/>
                    <a:lstStyle/>
                    <a:p>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労務管理</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は、</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Windows</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以外のパソコンやタブレット、スマートフォンでも使用できますか。</a:t>
                      </a:r>
                      <a:endParaRPr kumimoji="1" lang="ja-JP" altLang="en-US" sz="1050" dirty="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dirty="0">
                          <a:solidFill>
                            <a:schemeClr val="dk1"/>
                          </a:solidFill>
                          <a:effectLst/>
                          <a:latin typeface="メイリオ"/>
                          <a:ea typeface="メイリオ"/>
                          <a:cs typeface="+mn-cs"/>
                          <a:sym typeface="Arial"/>
                        </a:rPr>
                        <a:t>端末の種類を問わず、「</a:t>
                      </a:r>
                      <a:r>
                        <a:rPr lang="en-US" altLang="ja-JP" sz="1050" b="0" i="0" u="none" strike="noStrike" cap="none" dirty="0">
                          <a:solidFill>
                            <a:schemeClr val="dk1"/>
                          </a:solidFill>
                          <a:effectLst/>
                          <a:latin typeface="メイリオ"/>
                          <a:ea typeface="メイリオ"/>
                          <a:cs typeface="+mn-cs"/>
                          <a:sym typeface="Arial"/>
                        </a:rPr>
                        <a:t>Microsoft Edge</a:t>
                      </a:r>
                      <a:r>
                        <a:rPr lang="ja-JP" altLang="en-US" sz="1050" b="0" i="0" u="none" strike="noStrike" cap="none" dirty="0">
                          <a:solidFill>
                            <a:schemeClr val="dk1"/>
                          </a:solidFill>
                          <a:effectLst/>
                          <a:latin typeface="メイリオ"/>
                          <a:ea typeface="メイリオ"/>
                          <a:cs typeface="+mn-cs"/>
                          <a:sym typeface="Arial"/>
                        </a:rPr>
                        <a:t>」「</a:t>
                      </a:r>
                      <a:r>
                        <a:rPr lang="en-US" altLang="ja-JP" sz="1050" b="0" i="0" u="none" strike="noStrike" cap="none" dirty="0">
                          <a:solidFill>
                            <a:schemeClr val="dk1"/>
                          </a:solidFill>
                          <a:effectLst/>
                          <a:latin typeface="メイリオ"/>
                          <a:ea typeface="メイリオ"/>
                          <a:cs typeface="+mn-cs"/>
                          <a:sym typeface="Arial"/>
                        </a:rPr>
                        <a:t>Google Chrome</a:t>
                      </a:r>
                      <a:r>
                        <a:rPr lang="ja-JP" altLang="en-US" sz="1050" b="0" i="0" u="none" strike="noStrike" cap="none" dirty="0">
                          <a:solidFill>
                            <a:schemeClr val="dk1"/>
                          </a:solidFill>
                          <a:effectLst/>
                          <a:latin typeface="メイリオ"/>
                          <a:ea typeface="メイリオ"/>
                          <a:cs typeface="+mn-cs"/>
                          <a:sym typeface="Arial"/>
                        </a:rPr>
                        <a:t>」「</a:t>
                      </a:r>
                      <a:r>
                        <a:rPr lang="en-US" altLang="ja-JP" sz="1050" b="0" i="0" u="none" strike="noStrike" cap="none" dirty="0">
                          <a:solidFill>
                            <a:schemeClr val="dk1"/>
                          </a:solidFill>
                          <a:effectLst/>
                          <a:latin typeface="メイリオ"/>
                          <a:ea typeface="メイリオ"/>
                          <a:cs typeface="+mn-cs"/>
                          <a:sym typeface="Arial"/>
                        </a:rPr>
                        <a:t>Apple Safari</a:t>
                      </a:r>
                      <a:r>
                        <a:rPr lang="ja-JP" altLang="en-US" sz="1050" b="0" i="0" u="none" strike="noStrike" cap="none" dirty="0">
                          <a:solidFill>
                            <a:schemeClr val="dk1"/>
                          </a:solidFill>
                          <a:effectLst/>
                          <a:latin typeface="メイリオ"/>
                          <a:ea typeface="メイリオ"/>
                          <a:cs typeface="+mn-cs"/>
                          <a:sym typeface="Arial"/>
                        </a:rPr>
                        <a:t>」が正常に動作する</a:t>
                      </a:r>
                      <a:r>
                        <a:rPr lang="en-US" altLang="ja-JP" sz="1050" b="0" i="0" u="none" strike="noStrike" cap="none" dirty="0">
                          <a:solidFill>
                            <a:schemeClr val="dk1"/>
                          </a:solidFill>
                          <a:effectLst/>
                          <a:latin typeface="メイリオ"/>
                          <a:ea typeface="メイリオ"/>
                          <a:cs typeface="+mn-cs"/>
                          <a:sym typeface="Arial"/>
                        </a:rPr>
                        <a:t>OS</a:t>
                      </a:r>
                      <a:r>
                        <a:rPr lang="ja-JP" altLang="en-US" sz="1050" b="0" i="0" u="none" strike="noStrike" cap="none" dirty="0">
                          <a:solidFill>
                            <a:schemeClr val="dk1"/>
                          </a:solidFill>
                          <a:effectLst/>
                          <a:latin typeface="メイリオ"/>
                          <a:ea typeface="メイリオ"/>
                          <a:cs typeface="+mn-cs"/>
                          <a:sym typeface="Arial"/>
                        </a:rPr>
                        <a:t>を搭載し、インターネットに接続できる端末であれば</a:t>
                      </a:r>
                      <a:r>
                        <a:rPr lang="en-US" altLang="ja-JP" sz="1050" b="0" i="0" u="none" strike="noStrike" cap="none" dirty="0">
                          <a:solidFill>
                            <a:schemeClr val="dk1"/>
                          </a:solidFill>
                          <a:effectLst/>
                          <a:latin typeface="メイリオ"/>
                          <a:ea typeface="メイリオ"/>
                          <a:cs typeface="+mn-cs"/>
                          <a:sym typeface="Arial"/>
                        </a:rPr>
                        <a:t>Windows</a:t>
                      </a:r>
                      <a:r>
                        <a:rPr lang="ja-JP" altLang="en-US" sz="1050" b="0" i="0" u="none" strike="noStrike" cap="none" dirty="0">
                          <a:solidFill>
                            <a:schemeClr val="dk1"/>
                          </a:solidFill>
                          <a:effectLst/>
                          <a:latin typeface="メイリオ"/>
                          <a:ea typeface="メイリオ"/>
                          <a:cs typeface="+mn-cs"/>
                          <a:sym typeface="Arial"/>
                        </a:rPr>
                        <a:t>以外でもご利用いただけます。</a:t>
                      </a:r>
                      <a:br>
                        <a:rPr lang="ja-JP" altLang="en-US" sz="1050" dirty="0">
                          <a:latin typeface="メイリオ"/>
                          <a:ea typeface="メイリオ"/>
                        </a:rPr>
                      </a:br>
                      <a:r>
                        <a:rPr lang="ja-JP" altLang="en-US" sz="1050" b="0" i="0" u="none" strike="noStrike" cap="none" dirty="0">
                          <a:solidFill>
                            <a:schemeClr val="dk1"/>
                          </a:solidFill>
                          <a:effectLst/>
                          <a:latin typeface="メイリオ"/>
                          <a:ea typeface="メイリオ"/>
                          <a:cs typeface="+mn-cs"/>
                          <a:sym typeface="Arial"/>
                        </a:rPr>
                        <a:t>スマートフォンでの利用も基本的には可能ですが、端末によっては画面表示が正しくされない可能性もあります。</a:t>
                      </a:r>
                      <a:endParaRPr kumimoji="1" lang="ja-JP" altLang="en-US" sz="1050" dirty="0">
                        <a:latin typeface="メイリオ"/>
                        <a:ea typeface="メイリオ"/>
                      </a:endParaRPr>
                    </a:p>
                  </a:txBody>
                  <a:tcPr/>
                </a:tc>
                <a:extLst>
                  <a:ext uri="{0D108BD9-81ED-4DB2-BD59-A6C34878D82A}">
                    <a16:rowId xmlns:a16="http://schemas.microsoft.com/office/drawing/2014/main" val="4087901051"/>
                  </a:ext>
                </a:extLst>
              </a:tr>
              <a:tr h="1117010">
                <a:tc>
                  <a:txBody>
                    <a:bodyPr/>
                    <a:lstStyle/>
                    <a:p>
                      <a:r>
                        <a:rPr lang="en-US" altLang="ja-JP" sz="1050" b="0" i="0" u="none" strike="noStrike" cap="none" dirty="0">
                          <a:solidFill>
                            <a:schemeClr val="dk1"/>
                          </a:solidFill>
                          <a:effectLst/>
                          <a:latin typeface="メイリオ"/>
                          <a:ea typeface="メイリオ"/>
                          <a:cs typeface="+mn-cs"/>
                          <a:sym typeface="Arial"/>
                        </a:rPr>
                        <a:t>『PCA Hub </a:t>
                      </a:r>
                      <a:r>
                        <a:rPr lang="en-US" altLang="ja-JP" sz="1050" b="0" i="0" u="none" strike="noStrike" cap="none" dirty="0" err="1">
                          <a:solidFill>
                            <a:schemeClr val="dk1"/>
                          </a:solidFill>
                          <a:effectLst/>
                          <a:latin typeface="メイリオ"/>
                          <a:ea typeface="メイリオ"/>
                          <a:cs typeface="+mn-cs"/>
                          <a:sym typeface="Arial"/>
                        </a:rPr>
                        <a:t>eDOC</a:t>
                      </a:r>
                      <a:r>
                        <a:rPr lang="en-US" altLang="ja-JP" sz="1050" b="0" i="0" u="none" strike="noStrike" cap="none" dirty="0">
                          <a:solidFill>
                            <a:schemeClr val="dk1"/>
                          </a:solidFill>
                          <a:effectLst/>
                          <a:latin typeface="メイリオ"/>
                          <a:ea typeface="メイリオ"/>
                          <a:cs typeface="+mn-cs"/>
                          <a:sym typeface="Arial"/>
                        </a:rPr>
                        <a:t>』『PCA Hub </a:t>
                      </a:r>
                      <a:r>
                        <a:rPr lang="ja-JP" altLang="en-US" sz="1050" b="0" i="0" u="none" strike="noStrike" cap="none" dirty="0">
                          <a:solidFill>
                            <a:schemeClr val="dk1"/>
                          </a:solidFill>
                          <a:effectLst/>
                          <a:latin typeface="メイリオ"/>
                          <a:ea typeface="メイリオ"/>
                          <a:cs typeface="+mn-cs"/>
                          <a:sym typeface="Arial"/>
                        </a:rPr>
                        <a:t>給与明細</a:t>
                      </a:r>
                      <a:r>
                        <a:rPr lang="en-US" altLang="ja-JP" sz="1050" b="0" i="0" u="none" strike="noStrike" cap="none" dirty="0">
                          <a:solidFill>
                            <a:schemeClr val="dk1"/>
                          </a:solidFill>
                          <a:effectLst/>
                          <a:latin typeface="メイリオ"/>
                          <a:ea typeface="メイリオ"/>
                          <a:cs typeface="+mn-cs"/>
                          <a:sym typeface="Arial"/>
                        </a:rPr>
                        <a:t>』『PCA Hub </a:t>
                      </a:r>
                      <a:r>
                        <a:rPr lang="ja-JP" altLang="en-US" sz="1050" b="0" i="0" u="none" strike="noStrike" cap="none" dirty="0">
                          <a:solidFill>
                            <a:schemeClr val="dk1"/>
                          </a:solidFill>
                          <a:effectLst/>
                          <a:latin typeface="メイリオ"/>
                          <a:ea typeface="メイリオ"/>
                          <a:cs typeface="+mn-cs"/>
                          <a:sym typeface="Arial"/>
                        </a:rPr>
                        <a:t>取引明細</a:t>
                      </a:r>
                      <a:r>
                        <a:rPr lang="en-US" altLang="ja-JP" sz="1050" b="0" i="0" u="none" strike="noStrike" cap="none" dirty="0">
                          <a:solidFill>
                            <a:schemeClr val="dk1"/>
                          </a:solidFill>
                          <a:effectLst/>
                          <a:latin typeface="メイリオ"/>
                          <a:ea typeface="メイリオ"/>
                          <a:cs typeface="+mn-cs"/>
                          <a:sym typeface="Arial"/>
                        </a:rPr>
                        <a:t>』『PCA Hub </a:t>
                      </a:r>
                      <a:r>
                        <a:rPr lang="ja-JP" altLang="en-US" sz="1050" b="0" i="0" u="none" strike="noStrike" cap="none" dirty="0">
                          <a:solidFill>
                            <a:schemeClr val="dk1"/>
                          </a:solidFill>
                          <a:effectLst/>
                          <a:latin typeface="メイリオ"/>
                          <a:ea typeface="メイリオ"/>
                          <a:cs typeface="+mn-cs"/>
                          <a:sym typeface="Arial"/>
                        </a:rPr>
                        <a:t>年末調整</a:t>
                      </a:r>
                      <a:r>
                        <a:rPr lang="en-US" altLang="ja-JP" sz="1050" b="0" i="0" u="none" strike="noStrike" cap="none" dirty="0">
                          <a:solidFill>
                            <a:schemeClr val="dk1"/>
                          </a:solidFill>
                          <a:effectLst/>
                          <a:latin typeface="メイリオ"/>
                          <a:ea typeface="メイリオ"/>
                          <a:cs typeface="+mn-cs"/>
                          <a:sym typeface="Arial"/>
                        </a:rPr>
                        <a:t>』『PCA Hub </a:t>
                      </a:r>
                      <a:r>
                        <a:rPr lang="ja-JP" altLang="en-US" sz="1050" b="0" i="0" u="none" strike="noStrike" cap="none" dirty="0">
                          <a:solidFill>
                            <a:schemeClr val="dk1"/>
                          </a:solidFill>
                          <a:effectLst/>
                          <a:latin typeface="メイリオ"/>
                          <a:ea typeface="メイリオ"/>
                          <a:cs typeface="+mn-cs"/>
                          <a:sym typeface="Arial"/>
                        </a:rPr>
                        <a:t>労務管理</a:t>
                      </a:r>
                      <a:r>
                        <a:rPr lang="en-US" altLang="ja-JP" sz="1050" b="0" i="0" u="none" strike="noStrike" cap="none" dirty="0">
                          <a:solidFill>
                            <a:schemeClr val="dk1"/>
                          </a:solidFill>
                          <a:effectLst/>
                          <a:latin typeface="メイリオ"/>
                          <a:ea typeface="メイリオ"/>
                          <a:cs typeface="+mn-cs"/>
                          <a:sym typeface="Arial"/>
                        </a:rPr>
                        <a:t>』</a:t>
                      </a:r>
                      <a:r>
                        <a:rPr lang="ja-JP" altLang="en-US" sz="1050" b="0" i="0" u="none" strike="noStrike" cap="none" dirty="0">
                          <a:solidFill>
                            <a:schemeClr val="dk1"/>
                          </a:solidFill>
                          <a:effectLst/>
                          <a:latin typeface="メイリオ"/>
                          <a:ea typeface="メイリオ"/>
                          <a:cs typeface="+mn-cs"/>
                          <a:sym typeface="Arial"/>
                        </a:rPr>
                        <a:t>にアクセスすると、「次回から自動的にログインする」にチェックを付けているにもかかわらず毎回ログイン画面が表示されます。</a:t>
                      </a:r>
                      <a:endParaRPr kumimoji="1" lang="ja-JP" altLang="en-US" sz="1050" dirty="0">
                        <a:latin typeface="メイリオ"/>
                        <a:ea typeface="メイリオ"/>
                      </a:endParaRPr>
                    </a:p>
                  </a:txBody>
                  <a:tcPr/>
                </a:tc>
                <a:tc>
                  <a:txBody>
                    <a:bodyPr/>
                    <a:lstStyle/>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前回の利用時にログアウトをしていないにも関わらず都度ログインを求められる場合は、ログイン画面そのものをブラウザのブックマーク（お気に入り）に登録している可能性があります。</a:t>
                      </a: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お気に入り登録はポータルサイトなどログイン後の画面で行い、そちらからアクセスしてみてください。</a:t>
                      </a:r>
                      <a:b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b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それ以外の場合は、ブラウザ側の設定の可能性が考えられます。</a:t>
                      </a:r>
                    </a:p>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パスワードなどは</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cookie</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に保存されますので、セキュリティやブラウザで</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cookie</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が保存されないような設定になっていないかをご確認ください。</a:t>
                      </a:r>
                    </a:p>
                  </a:txBody>
                  <a:tcPr/>
                </a:tc>
                <a:extLst>
                  <a:ext uri="{0D108BD9-81ED-4DB2-BD59-A6C34878D82A}">
                    <a16:rowId xmlns:a16="http://schemas.microsoft.com/office/drawing/2014/main" val="3774654653"/>
                  </a:ext>
                </a:extLst>
              </a:tr>
              <a:tr h="1295085">
                <a:tc>
                  <a:txBody>
                    <a:bodyPr/>
                    <a:lstStyle/>
                    <a:p>
                      <a:r>
                        <a:rPr lang="ja-JP" altLang="en-US" sz="1050" b="0" i="0" u="none" strike="noStrike" cap="none" dirty="0">
                          <a:solidFill>
                            <a:schemeClr val="tx1"/>
                          </a:solidFill>
                          <a:effectLst/>
                          <a:latin typeface="メイリオ" panose="020B0604030504040204" pitchFamily="50" charset="-128"/>
                          <a:ea typeface="メイリオ" panose="020B0604030504040204" pitchFamily="50" charset="-128"/>
                          <a:cs typeface="+mn-cs"/>
                          <a:sym typeface="Arial"/>
                        </a:rPr>
                        <a:t>ログイン時の二段階認証は必要ですか。</a:t>
                      </a:r>
                      <a:endParaRPr kumimoji="1" lang="ja-JP" altLang="en-US" sz="1050" dirty="0">
                        <a:solidFill>
                          <a:schemeClr val="tx1"/>
                        </a:solidFill>
                        <a:latin typeface="メイリオ" panose="020B0604030504040204" pitchFamily="50" charset="-128"/>
                        <a:ea typeface="メイリオ" panose="020B0604030504040204" pitchFamily="50" charset="-128"/>
                      </a:endParaRPr>
                    </a:p>
                  </a:txBody>
                  <a:tcPr/>
                </a:tc>
                <a:tc>
                  <a:txBody>
                    <a:bodyPr/>
                    <a:lstStyle/>
                    <a:p>
                      <a:pPr marL="0" lvl="0" indent="0" algn="l">
                        <a:lnSpc>
                          <a:spcPct val="100000"/>
                        </a:lnSpc>
                        <a:buNone/>
                      </a:pPr>
                      <a:r>
                        <a:rPr lang="en-US" altLang="ja-JP" sz="1050" b="0" i="0" u="none" strike="noStrike" cap="none" baseline="0" noProof="0" dirty="0">
                          <a:solidFill>
                            <a:srgbClr val="000000"/>
                          </a:solidFill>
                          <a:effectLst/>
                          <a:latin typeface="メイリオ"/>
                          <a:ea typeface="メイリオ"/>
                        </a:rPr>
                        <a:t>【</a:t>
                      </a:r>
                      <a:r>
                        <a:rPr lang="ja-JP" sz="1050" b="0" i="0" u="none" strike="noStrike" cap="none" baseline="0" noProof="0" dirty="0">
                          <a:solidFill>
                            <a:srgbClr val="000000"/>
                          </a:solidFill>
                          <a:effectLst/>
                          <a:latin typeface="メイリオ"/>
                          <a:ea typeface="メイリオ"/>
                        </a:rPr>
                        <a:t>パスキーが未設定で、メール認証で２段階ログイン</a:t>
                      </a:r>
                      <a:r>
                        <a:rPr lang="ja-JP" altLang="en-US" sz="1050" b="0" i="0" u="none" strike="noStrike" cap="none" baseline="0" noProof="0" dirty="0">
                          <a:solidFill>
                            <a:srgbClr val="000000"/>
                          </a:solidFill>
                          <a:effectLst/>
                          <a:latin typeface="メイリオ"/>
                          <a:ea typeface="メイリオ"/>
                        </a:rPr>
                        <a:t>に</a:t>
                      </a:r>
                      <a:r>
                        <a:rPr lang="ja-JP" sz="1050" b="0" i="0" u="none" strike="noStrike" cap="none" baseline="0" noProof="0" dirty="0">
                          <a:solidFill>
                            <a:srgbClr val="000000"/>
                          </a:solidFill>
                          <a:effectLst/>
                          <a:latin typeface="メイリオ"/>
                          <a:ea typeface="メイリオ"/>
                        </a:rPr>
                        <a:t>進んだ場合</a:t>
                      </a:r>
                      <a:r>
                        <a:rPr lang="en-US" altLang="ja-JP" sz="1050" b="0" i="0" u="none" strike="noStrike" cap="none" baseline="0" noProof="0" dirty="0">
                          <a:solidFill>
                            <a:srgbClr val="000000"/>
                          </a:solidFill>
                          <a:effectLst/>
                          <a:latin typeface="メイリオ"/>
                          <a:ea typeface="メイリオ"/>
                        </a:rPr>
                        <a:t>】</a:t>
                      </a:r>
                      <a:endParaRPr lang="ja-JP" altLang="en-US" dirty="0"/>
                    </a:p>
                    <a:p>
                      <a:pPr marL="0" lvl="0" indent="0" algn="l">
                        <a:lnSpc>
                          <a:spcPct val="100000"/>
                        </a:lnSpc>
                        <a:buNone/>
                      </a:pPr>
                      <a:r>
                        <a:rPr lang="ja-JP" sz="1050" b="0" i="0" u="none" strike="noStrike" cap="none" baseline="0" noProof="0" dirty="0">
                          <a:solidFill>
                            <a:srgbClr val="000000"/>
                          </a:solidFill>
                          <a:effectLst/>
                          <a:latin typeface="メイリオ"/>
                          <a:ea typeface="メイリオ"/>
                        </a:rPr>
                        <a:t>２段階認証が必要です。</a:t>
                      </a:r>
                      <a:endParaRPr lang="ja-JP" dirty="0"/>
                    </a:p>
                    <a:p>
                      <a:pPr marL="0" lvl="0" indent="0" algn="l">
                        <a:lnSpc>
                          <a:spcPct val="100000"/>
                        </a:lnSpc>
                        <a:buNone/>
                      </a:pPr>
                      <a:r>
                        <a:rPr lang="ja-JP" sz="1050" b="0" i="0" u="none" strike="noStrike" cap="none" baseline="0" noProof="0" dirty="0">
                          <a:solidFill>
                            <a:srgbClr val="000000"/>
                          </a:solidFill>
                          <a:effectLst/>
                          <a:latin typeface="メイリオ"/>
                          <a:ea typeface="メイリオ"/>
                        </a:rPr>
                        <a:t>ログイン画面で、ログイン名またはメールアドレスを入力し［次へ］で進みます。</a:t>
                      </a:r>
                      <a:endParaRPr lang="ja-JP" dirty="0"/>
                    </a:p>
                    <a:p>
                      <a:pPr marL="0" lvl="0" indent="0" algn="l">
                        <a:lnSpc>
                          <a:spcPct val="100000"/>
                        </a:lnSpc>
                        <a:buNone/>
                      </a:pPr>
                      <a:endParaRPr lang="ja-JP" sz="1050" b="0" i="0" u="none" strike="noStrike" cap="none" baseline="0" noProof="0" dirty="0">
                        <a:solidFill>
                          <a:srgbClr val="000000"/>
                        </a:solidFill>
                        <a:effectLst/>
                        <a:latin typeface="メイリオ"/>
                        <a:ea typeface="メイリオ"/>
                      </a:endParaRPr>
                    </a:p>
                    <a:p>
                      <a:pPr marL="0" lvl="0" indent="0" algn="l">
                        <a:lnSpc>
                          <a:spcPct val="100000"/>
                        </a:lnSpc>
                        <a:buNone/>
                      </a:pPr>
                      <a:r>
                        <a:rPr lang="en-US" altLang="ja-JP" sz="1100" b="0" i="0" u="none" strike="noStrike" cap="none" baseline="0" noProof="0" dirty="0">
                          <a:solidFill>
                            <a:srgbClr val="000000"/>
                          </a:solidFill>
                          <a:effectLst/>
                          <a:latin typeface="Meiryo"/>
                        </a:rPr>
                        <a:t>【</a:t>
                      </a:r>
                      <a:r>
                        <a:rPr lang="ja-JP" altLang="en-US" sz="1050" b="0" i="0" u="none" strike="noStrike" cap="none" baseline="0" noProof="0" dirty="0">
                          <a:solidFill>
                            <a:srgbClr val="000000"/>
                          </a:solidFill>
                          <a:effectLst/>
                          <a:latin typeface="メイリオ"/>
                          <a:ea typeface="メイリオ"/>
                        </a:rPr>
                        <a:t>パスキーを設定している場合】</a:t>
                      </a:r>
                      <a:endParaRPr lang="ja-JP" altLang="en-US" dirty="0"/>
                    </a:p>
                    <a:p>
                      <a:pPr marL="0" lvl="0" indent="0" algn="l">
                        <a:lnSpc>
                          <a:spcPct val="100000"/>
                        </a:lnSpc>
                        <a:buNone/>
                      </a:pPr>
                      <a:r>
                        <a:rPr lang="ja-JP" altLang="en-US" sz="1050" b="0" i="0" u="none" strike="noStrike" cap="none" baseline="0" noProof="0" dirty="0">
                          <a:solidFill>
                            <a:srgbClr val="000000"/>
                          </a:solidFill>
                          <a:effectLst/>
                          <a:latin typeface="メイリオ"/>
                          <a:ea typeface="メイリオ"/>
                        </a:rPr>
                        <a:t>パスキーでログインした場合、２段階認証は不要です。</a:t>
                      </a:r>
                      <a:endParaRPr lang="ja-JP" altLang="en-US" dirty="0"/>
                    </a:p>
                    <a:p>
                      <a:pPr marL="0" lvl="0" indent="0" algn="l">
                        <a:lnSpc>
                          <a:spcPct val="100000"/>
                        </a:lnSpc>
                        <a:buNone/>
                      </a:pPr>
                      <a:r>
                        <a:rPr lang="ja-JP" altLang="en-US" sz="1050" b="0" i="0" u="none" strike="noStrike" cap="none" baseline="0" noProof="0" dirty="0">
                          <a:solidFill>
                            <a:srgbClr val="000000"/>
                          </a:solidFill>
                          <a:effectLst/>
                          <a:latin typeface="メイリオ"/>
                          <a:ea typeface="メイリオ"/>
                        </a:rPr>
                        <a:t>ログイン画面で、ログイン名またはメールアドレスを入力し［次へ］で進みます。</a:t>
                      </a:r>
                      <a:endParaRPr lang="ja-JP" altLang="en-US" dirty="0"/>
                    </a:p>
                  </a:txBody>
                  <a:tcPr/>
                </a:tc>
                <a:extLst>
                  <a:ext uri="{0D108BD9-81ED-4DB2-BD59-A6C34878D82A}">
                    <a16:rowId xmlns:a16="http://schemas.microsoft.com/office/drawing/2014/main" val="3319474768"/>
                  </a:ext>
                </a:extLst>
              </a:tr>
            </a:tbl>
          </a:graphicData>
        </a:graphic>
      </p:graphicFrame>
    </p:spTree>
    <p:extLst>
      <p:ext uri="{BB962C8B-B14F-4D97-AF65-F5344CB8AC3E}">
        <p14:creationId xmlns:p14="http://schemas.microsoft.com/office/powerpoint/2010/main" val="1700266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DE01AFB-559C-49C2-AF83-836728682562}" type="slidenum">
              <a:rPr kumimoji="1" lang="ja-JP" altLang="en-US" smtClean="0"/>
              <a:t>2</a:t>
            </a:fld>
            <a:endParaRPr kumimoji="1" lang="ja-JP" altLang="en-US"/>
          </a:p>
        </p:txBody>
      </p:sp>
      <p:sp>
        <p:nvSpPr>
          <p:cNvPr id="3" name="タイトル 1">
            <a:extLst>
              <a:ext uri="{FF2B5EF4-FFF2-40B4-BE49-F238E27FC236}">
                <a16:creationId xmlns:a16="http://schemas.microsoft.com/office/drawing/2014/main" id="{D920894A-F1A3-40A3-A034-8234C01A318A}"/>
              </a:ext>
            </a:extLst>
          </p:cNvPr>
          <p:cNvSpPr txBox="1">
            <a:spLocks/>
          </p:cNvSpPr>
          <p:nvPr/>
        </p:nvSpPr>
        <p:spPr>
          <a:xfrm>
            <a:off x="771555" y="2427834"/>
            <a:ext cx="9446236"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en-US" altLang="ja-JP" sz="4000" dirty="0">
                <a:latin typeface="メイリオ" panose="020B0604030504040204" pitchFamily="50" charset="-128"/>
                <a:ea typeface="メイリオ" panose="020B0604030504040204" pitchFamily="50" charset="-128"/>
              </a:rPr>
              <a:t>『PCA</a:t>
            </a:r>
            <a:r>
              <a:rPr kumimoji="1" lang="ja-JP" altLang="en-US" sz="4000" dirty="0">
                <a:latin typeface="メイリオ" panose="020B0604030504040204" pitchFamily="50" charset="-128"/>
                <a:ea typeface="メイリオ" panose="020B0604030504040204" pitchFamily="50" charset="-128"/>
              </a:rPr>
              <a:t> </a:t>
            </a:r>
            <a:r>
              <a:rPr kumimoji="1" lang="en-US" altLang="ja-JP" sz="4000" dirty="0">
                <a:latin typeface="メイリオ" panose="020B0604030504040204" pitchFamily="50" charset="-128"/>
                <a:ea typeface="メイリオ" panose="020B0604030504040204" pitchFamily="50" charset="-128"/>
              </a:rPr>
              <a:t>Hub』</a:t>
            </a:r>
            <a:r>
              <a:rPr kumimoji="1" lang="ja-JP" altLang="en-US" sz="4000" dirty="0">
                <a:latin typeface="メイリオ" panose="020B0604030504040204" pitchFamily="50" charset="-128"/>
                <a:ea typeface="メイリオ" panose="020B0604030504040204" pitchFamily="50" charset="-128"/>
              </a:rPr>
              <a:t>へのアカウント登録方法</a:t>
            </a:r>
            <a:endParaRPr kumimoji="1" lang="en-US" altLang="ja-JP" sz="3600" dirty="0">
              <a:solidFill>
                <a:srgbClr val="5F5F5F"/>
              </a:solidFill>
              <a:latin typeface="Meiryo UI" panose="020B0604030504040204" pitchFamily="50" charset="-128"/>
              <a:ea typeface="Meiryo UI" panose="020B0604030504040204" pitchFamily="50" charset="-128"/>
            </a:endParaRPr>
          </a:p>
        </p:txBody>
      </p:sp>
      <p:sp>
        <p:nvSpPr>
          <p:cNvPr id="4" name="テキスト プレースホルダー 2">
            <a:extLst>
              <a:ext uri="{FF2B5EF4-FFF2-40B4-BE49-F238E27FC236}">
                <a16:creationId xmlns:a16="http://schemas.microsoft.com/office/drawing/2014/main" id="{34145B3E-F98B-96E0-3EEF-2BB2E233AE96}"/>
              </a:ext>
            </a:extLst>
          </p:cNvPr>
          <p:cNvSpPr txBox="1">
            <a:spLocks/>
          </p:cNvSpPr>
          <p:nvPr/>
        </p:nvSpPr>
        <p:spPr>
          <a:xfrm>
            <a:off x="1037336" y="3592577"/>
            <a:ext cx="11658004" cy="47467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lvl="0">
              <a:defRPr/>
            </a:pPr>
            <a:r>
              <a:rPr kumimoji="1" lang="ja-JP" altLang="en-US" sz="1800" dirty="0">
                <a:solidFill>
                  <a:srgbClr val="FF0000"/>
                </a:solidFill>
                <a:latin typeface="メイリオ" panose="020B0604030504040204" pitchFamily="50" charset="-128"/>
                <a:ea typeface="メイリオ" panose="020B0604030504040204" pitchFamily="50" charset="-128"/>
              </a:rPr>
              <a:t>管理者側で従業員の名前やメールアドレスを登録し、アカウント設定リクエストを行う場合</a:t>
            </a:r>
            <a:endParaRPr kumimoji="1" lang="en-US" altLang="ja-JP" sz="1800" dirty="0">
              <a:solidFill>
                <a:srgbClr val="FF0000"/>
              </a:solidFill>
              <a:latin typeface="メイリオ" panose="020B0604030504040204" pitchFamily="50" charset="-128"/>
              <a:ea typeface="メイリオ" panose="020B0604030504040204" pitchFamily="50" charset="-128"/>
            </a:endParaRPr>
          </a:p>
          <a:p>
            <a:pPr marL="50800"/>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1082CB4-E8FF-BD82-BC58-ADFB4638E18B}"/>
              </a:ext>
            </a:extLst>
          </p:cNvPr>
          <p:cNvSpPr txBox="1"/>
          <p:nvPr/>
        </p:nvSpPr>
        <p:spPr>
          <a:xfrm>
            <a:off x="823994" y="1159789"/>
            <a:ext cx="10828147" cy="70788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dirty="0">
                <a:solidFill>
                  <a:srgbClr val="FF0000"/>
                </a:solidFill>
                <a:latin typeface="メイリオ" panose="020B0604030504040204" pitchFamily="50" charset="-128"/>
                <a:ea typeface="メイリオ" panose="020B0604030504040204" pitchFamily="50" charset="-128"/>
                <a:cs typeface="Segoe UI"/>
              </a:rPr>
              <a:t>ご担当者様へ</a:t>
            </a:r>
          </a:p>
          <a:p>
            <a:r>
              <a:rPr lang="ja-JP" altLang="en-US" sz="2000" b="1" dirty="0">
                <a:solidFill>
                  <a:srgbClr val="FF0000"/>
                </a:solidFill>
                <a:latin typeface="メイリオ" panose="020B0604030504040204" pitchFamily="50" charset="-128"/>
                <a:ea typeface="メイリオ" panose="020B0604030504040204" pitchFamily="50" charset="-128"/>
                <a:cs typeface="Segoe UI"/>
              </a:rPr>
              <a:t>ご利用頂く登録方法に合わせて、</a:t>
            </a:r>
            <a:r>
              <a:rPr lang="en-US" altLang="ja-JP" sz="2000" b="1" dirty="0">
                <a:solidFill>
                  <a:srgbClr val="FF0000"/>
                </a:solidFill>
                <a:latin typeface="メイリオ" panose="020B0604030504040204" pitchFamily="50" charset="-128"/>
                <a:ea typeface="メイリオ" panose="020B0604030504040204" pitchFamily="50" charset="-128"/>
                <a:cs typeface="Segoe UI"/>
              </a:rPr>
              <a:t>P2</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5</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P6</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12</a:t>
            </a:r>
            <a:r>
              <a:rPr lang="ja-JP" altLang="en-US" sz="2000" b="1" dirty="0">
                <a:solidFill>
                  <a:srgbClr val="FF0000"/>
                </a:solidFill>
                <a:latin typeface="メイリオ" panose="020B0604030504040204" pitchFamily="50" charset="-128"/>
                <a:ea typeface="メイリオ" panose="020B0604030504040204" pitchFamily="50" charset="-128"/>
                <a:cs typeface="Segoe UI"/>
              </a:rPr>
              <a:t>の不要な部分を削除してください。</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3545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DE01AFB-559C-49C2-AF83-836728682562}" type="slidenum">
              <a:rPr kumimoji="1" lang="ja-JP" altLang="en-US" smtClean="0"/>
              <a:t>29</a:t>
            </a:fld>
            <a:endParaRPr kumimoji="1" lang="ja-JP" altLang="en-US"/>
          </a:p>
        </p:txBody>
      </p:sp>
      <p:sp>
        <p:nvSpPr>
          <p:cNvPr id="5" name="タイトル 1"/>
          <p:cNvSpPr>
            <a:spLocks noGrp="1"/>
          </p:cNvSpPr>
          <p:nvPr>
            <p:ph type="title"/>
          </p:nvPr>
        </p:nvSpPr>
        <p:spPr>
          <a:xfrm>
            <a:off x="533996" y="384897"/>
            <a:ext cx="10972800" cy="634082"/>
          </a:xfrm>
        </p:spPr>
        <p:txBody>
          <a:bodyPr>
            <a:normAutofit/>
          </a:bodyPr>
          <a:lstStyle/>
          <a:p>
            <a:r>
              <a:rPr kumimoji="1" lang="ja-JP" altLang="en-US" sz="2800">
                <a:latin typeface="メイリオ" panose="020B0604030504040204" pitchFamily="50" charset="-128"/>
                <a:ea typeface="メイリオ" panose="020B0604030504040204" pitchFamily="50" charset="-128"/>
              </a:rPr>
              <a:t>よくある質問（</a:t>
            </a:r>
            <a:r>
              <a:rPr kumimoji="1" lang="en-US" altLang="ja-JP" sz="2800">
                <a:latin typeface="メイリオ" panose="020B0604030504040204" pitchFamily="50" charset="-128"/>
                <a:ea typeface="メイリオ" panose="020B0604030504040204" pitchFamily="50" charset="-128"/>
              </a:rPr>
              <a:t>2/2</a:t>
            </a:r>
            <a:r>
              <a:rPr kumimoji="1" lang="ja-JP" altLang="en-US" sz="2800">
                <a:latin typeface="メイリオ" panose="020B0604030504040204" pitchFamily="50" charset="-128"/>
                <a:ea typeface="メイリオ" panose="020B0604030504040204" pitchFamily="50" charset="-128"/>
              </a:rPr>
              <a:t>）</a:t>
            </a:r>
          </a:p>
        </p:txBody>
      </p:sp>
      <p:graphicFrame>
        <p:nvGraphicFramePr>
          <p:cNvPr id="6" name="表 5"/>
          <p:cNvGraphicFramePr>
            <a:graphicFrameLocks noGrp="1"/>
          </p:cNvGraphicFramePr>
          <p:nvPr>
            <p:extLst>
              <p:ext uri="{D42A27DB-BD31-4B8C-83A1-F6EECF244321}">
                <p14:modId xmlns:p14="http://schemas.microsoft.com/office/powerpoint/2010/main" val="4226268485"/>
              </p:ext>
            </p:extLst>
          </p:nvPr>
        </p:nvGraphicFramePr>
        <p:xfrm>
          <a:off x="344189" y="875898"/>
          <a:ext cx="11503621" cy="3209582"/>
        </p:xfrm>
        <a:graphic>
          <a:graphicData uri="http://schemas.openxmlformats.org/drawingml/2006/table">
            <a:tbl>
              <a:tblPr firstRow="1" bandRow="1">
                <a:tableStyleId>{5C22544A-7EE6-4342-B048-85BDC9FD1C3A}</a:tableStyleId>
              </a:tblPr>
              <a:tblGrid>
                <a:gridCol w="3681779">
                  <a:extLst>
                    <a:ext uri="{9D8B030D-6E8A-4147-A177-3AD203B41FA5}">
                      <a16:colId xmlns:a16="http://schemas.microsoft.com/office/drawing/2014/main" val="1277977597"/>
                    </a:ext>
                  </a:extLst>
                </a:gridCol>
                <a:gridCol w="7821842">
                  <a:extLst>
                    <a:ext uri="{9D8B030D-6E8A-4147-A177-3AD203B41FA5}">
                      <a16:colId xmlns:a16="http://schemas.microsoft.com/office/drawing/2014/main" val="660451417"/>
                    </a:ext>
                  </a:extLst>
                </a:gridCol>
              </a:tblGrid>
              <a:tr h="382073">
                <a:tc>
                  <a:txBody>
                    <a:bodyPr/>
                    <a:lstStyle/>
                    <a:p>
                      <a:pPr algn="ctr"/>
                      <a:r>
                        <a:rPr kumimoji="1" lang="ja-JP" altLang="en-US" sz="2000">
                          <a:latin typeface="メイリオ" panose="020B0604030504040204" pitchFamily="50" charset="-128"/>
                          <a:ea typeface="メイリオ" panose="020B0604030504040204" pitchFamily="50" charset="-128"/>
                        </a:rPr>
                        <a:t>質問</a:t>
                      </a:r>
                    </a:p>
                  </a:txBody>
                  <a:tcPr/>
                </a:tc>
                <a:tc>
                  <a:txBody>
                    <a:bodyPr/>
                    <a:lstStyle/>
                    <a:p>
                      <a:pPr algn="ctr"/>
                      <a:r>
                        <a:rPr kumimoji="1" lang="ja-JP" altLang="en-US" sz="2000">
                          <a:latin typeface="メイリオ" panose="020B0604030504040204" pitchFamily="50" charset="-128"/>
                          <a:ea typeface="メイリオ" panose="020B0604030504040204" pitchFamily="50" charset="-128"/>
                        </a:rPr>
                        <a:t>回答</a:t>
                      </a:r>
                    </a:p>
                  </a:txBody>
                  <a:tcPr/>
                </a:tc>
                <a:extLst>
                  <a:ext uri="{0D108BD9-81ED-4DB2-BD59-A6C34878D82A}">
                    <a16:rowId xmlns:a16="http://schemas.microsoft.com/office/drawing/2014/main" val="316137891"/>
                  </a:ext>
                </a:extLst>
              </a:tr>
              <a:tr h="880891">
                <a:tc>
                  <a:txBody>
                    <a:bodyPr/>
                    <a:lstStyle/>
                    <a:p>
                      <a:r>
                        <a:rPr kumimoji="1" lang="en-US" altLang="ja-JP" sz="1050" dirty="0">
                          <a:latin typeface="メイリオ" panose="020B0604030504040204" pitchFamily="50" charset="-128"/>
                          <a:ea typeface="メイリオ" panose="020B0604030504040204" pitchFamily="50" charset="-128"/>
                        </a:rPr>
                        <a:t>『PCA Hub </a:t>
                      </a:r>
                      <a:r>
                        <a:rPr kumimoji="1" lang="ja-JP" altLang="en-US" sz="1050" dirty="0">
                          <a:latin typeface="メイリオ" panose="020B0604030504040204" pitchFamily="50" charset="-128"/>
                          <a:ea typeface="メイリオ" panose="020B0604030504040204" pitchFamily="50" charset="-128"/>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で申請可能な情報は何ですか？</a:t>
                      </a:r>
                      <a:endParaRPr kumimoji="1" lang="ja-JP" altLang="en-US" sz="1050" dirty="0">
                        <a:latin typeface="メイリオ"/>
                        <a:ea typeface="メイリオ"/>
                      </a:endParaRPr>
                    </a:p>
                  </a:txBody>
                  <a:tcPr/>
                </a:tc>
                <a:tc>
                  <a:txBody>
                    <a:bodyPr/>
                    <a:lstStyle/>
                    <a:p>
                      <a:r>
                        <a:rPr kumimoji="1" lang="en-US" altLang="ja-JP" sz="1050" dirty="0">
                          <a:latin typeface="メイリオ" panose="020B0604030504040204" pitchFamily="50" charset="-128"/>
                          <a:ea typeface="メイリオ" panose="020B0604030504040204" pitchFamily="50" charset="-128"/>
                        </a:rPr>
                        <a:t>『PCA Hub </a:t>
                      </a:r>
                      <a:r>
                        <a:rPr kumimoji="1" lang="ja-JP" altLang="en-US" sz="1050" dirty="0">
                          <a:latin typeface="メイリオ" panose="020B0604030504040204" pitchFamily="50" charset="-128"/>
                          <a:ea typeface="メイリオ" panose="020B0604030504040204" pitchFamily="50" charset="-128"/>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では、</a:t>
                      </a:r>
                      <a:r>
                        <a:rPr lang="zh-TW"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氏名変更、住所変更、</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本人連絡先・緊急連絡先変更、</a:t>
                      </a:r>
                      <a:r>
                        <a:rPr lang="zh-TW"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通勤経路変更、扶養家族変更</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、口座情報変更、雇用契約書の合意・承認に対応しています。</a:t>
                      </a:r>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r>
                        <a:rPr lang="en-US" altLang="ja-JP" sz="1050" b="1" dirty="0">
                          <a:solidFill>
                            <a:srgbClr val="FF0000"/>
                          </a:solidFill>
                          <a:latin typeface="Segoe UI"/>
                          <a:cs typeface="Segoe UI"/>
                        </a:rPr>
                        <a:t>※</a:t>
                      </a:r>
                      <a:r>
                        <a:rPr lang="ja-JP" altLang="en-US" sz="1050" b="1" dirty="0">
                          <a:solidFill>
                            <a:srgbClr val="FF0000"/>
                          </a:solidFill>
                          <a:latin typeface="Segoe UI"/>
                          <a:cs typeface="Segoe UI"/>
                        </a:rPr>
                        <a:t>ご担当者様へ</a:t>
                      </a:r>
                    </a:p>
                    <a:p>
                      <a:r>
                        <a:rPr lang="ja-JP" altLang="en-US" sz="1050" b="1" dirty="0">
                          <a:solidFill>
                            <a:srgbClr val="FF0000"/>
                          </a:solidFill>
                          <a:latin typeface="Segoe UI"/>
                          <a:cs typeface="Segoe UI"/>
                        </a:rPr>
                        <a:t>ご利用されない書類について不要な部分は削除してください。</a:t>
                      </a:r>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endParaRPr lang="en-US" altLang="ja-JP" sz="1050" b="1" dirty="0">
                        <a:solidFill>
                          <a:srgbClr val="FF0000"/>
                        </a:solidFill>
                      </a:endParaRPr>
                    </a:p>
                  </a:txBody>
                  <a:tcPr/>
                </a:tc>
                <a:extLst>
                  <a:ext uri="{0D108BD9-81ED-4DB2-BD59-A6C34878D82A}">
                    <a16:rowId xmlns:a16="http://schemas.microsoft.com/office/drawing/2014/main" val="986120460"/>
                  </a:ext>
                </a:extLst>
              </a:tr>
              <a:tr h="880891">
                <a:tc>
                  <a:txBody>
                    <a:bodyPr/>
                    <a:lstStyle/>
                    <a:p>
                      <a:r>
                        <a:rPr kumimoji="1" lang="en-US" altLang="ja-JP" sz="1050" dirty="0">
                          <a:latin typeface="メイリオ" panose="020B0604030504040204" pitchFamily="50" charset="-128"/>
                          <a:ea typeface="メイリオ" panose="020B0604030504040204" pitchFamily="50" charset="-128"/>
                        </a:rPr>
                        <a:t>『PCA Hub </a:t>
                      </a:r>
                      <a:r>
                        <a:rPr kumimoji="1" lang="ja-JP" altLang="en-US" sz="1050" dirty="0">
                          <a:latin typeface="メイリオ" panose="020B0604030504040204" pitchFamily="50" charset="-128"/>
                          <a:ea typeface="メイリオ" panose="020B0604030504040204" pitchFamily="50" charset="-128"/>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で申請の承認が完了したかどうかを確認する方法はありますか？</a:t>
                      </a:r>
                    </a:p>
                  </a:txBody>
                  <a:tcPr/>
                </a:tc>
                <a:tc>
                  <a:txBody>
                    <a:bodyPr/>
                    <a:lstStyle/>
                    <a:p>
                      <a:r>
                        <a:rPr kumimoji="1" lang="en-US" altLang="ja-JP" sz="1050" dirty="0">
                          <a:latin typeface="メイリオ" panose="020B0604030504040204" pitchFamily="50" charset="-128"/>
                          <a:ea typeface="メイリオ" panose="020B0604030504040204" pitchFamily="50" charset="-128"/>
                        </a:rPr>
                        <a:t>『</a:t>
                      </a:r>
                      <a:r>
                        <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PCA Hub </a:t>
                      </a:r>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労務管理</a:t>
                      </a:r>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の申請一覧画面にて確認可能です。</a:t>
                      </a:r>
                      <a:endParaRPr kumimoji="1" lang="en-US" altLang="ja-JP" sz="1050" dirty="0">
                        <a:latin typeface="メイリオ" panose="020B0604030504040204" pitchFamily="50" charset="-128"/>
                        <a:ea typeface="メイリオ" panose="020B0604030504040204" pitchFamily="50" charset="-128"/>
                      </a:endParaRPr>
                    </a:p>
                    <a:p>
                      <a:r>
                        <a:rPr kumimoji="1"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申請の状況が「完了」となっている場合、システム管理者にて承認済みです。</a:t>
                      </a:r>
                      <a:endParaRPr kumimoji="1"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申請の状況が「提出済み」となっている場合は、システム管理者での承認が完了しておりません。</a:t>
                      </a:r>
                      <a:endParaRPr kumimoji="1"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txBody>
                  <a:tcPr/>
                </a:tc>
                <a:extLst>
                  <a:ext uri="{0D108BD9-81ED-4DB2-BD59-A6C34878D82A}">
                    <a16:rowId xmlns:a16="http://schemas.microsoft.com/office/drawing/2014/main" val="2604762104"/>
                  </a:ext>
                </a:extLst>
              </a:tr>
              <a:tr h="880891">
                <a:tc>
                  <a:txBody>
                    <a:bodyPr/>
                    <a:lstStyle/>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マニュアルはどこにありますか。</a:t>
                      </a:r>
                      <a:endParaRPr kumimoji="1" lang="ja-JP" altLang="en-US" sz="1050" b="0" dirty="0">
                        <a:latin typeface="メイリオ" panose="020B0604030504040204" pitchFamily="50" charset="-128"/>
                        <a:ea typeface="メイリオ" panose="020B0604030504040204" pitchFamily="50" charset="-128"/>
                      </a:endParaRPr>
                    </a:p>
                  </a:txBody>
                  <a:tcPr/>
                </a:tc>
                <a:tc>
                  <a:txBody>
                    <a:bodyPr/>
                    <a:lstStyle/>
                    <a:p>
                      <a:r>
                        <a:rPr lang="ja-JP" altLang="en-US"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rPr>
                        <a:t>マニュアルは、次のリンク先をご覧ください。</a:t>
                      </a:r>
                      <a:endParaRPr lang="en-US" altLang="ja-JP" sz="1050" b="0" i="0" u="none" strike="noStrike" cap="none" dirty="0">
                        <a:solidFill>
                          <a:schemeClr val="dk1"/>
                        </a:solidFill>
                        <a:effectLst/>
                        <a:latin typeface="メイリオ" panose="020B0604030504040204" pitchFamily="50" charset="-128"/>
                        <a:ea typeface="メイリオ" panose="020B0604030504040204" pitchFamily="50" charset="-128"/>
                        <a:cs typeface="+mn-cs"/>
                        <a:sym typeface="Arial"/>
                      </a:endParaRPr>
                    </a:p>
                    <a:p>
                      <a:r>
                        <a:rPr lang="en-US" altLang="ja-JP" sz="1050" b="0" i="0" u="none" strike="noStrike" cap="none" dirty="0">
                          <a:solidFill>
                            <a:schemeClr val="dk1"/>
                          </a:solidFill>
                          <a:effectLst/>
                          <a:latin typeface="メイリオ"/>
                          <a:ea typeface="メイリオ"/>
                          <a:cs typeface="+mn-cs"/>
                          <a:sym typeface="Arial"/>
                          <a:hlinkClick r:id="rId3"/>
                        </a:rPr>
                        <a:t>https://pca.jp/area_support/manual/labor/staff/staff1.html</a:t>
                      </a:r>
                      <a:endParaRPr lang="en-US" altLang="ja-JP" sz="1050" b="0" i="0" u="none" strike="noStrike" cap="none" dirty="0">
                        <a:solidFill>
                          <a:schemeClr val="dk1"/>
                        </a:solidFill>
                        <a:effectLst/>
                        <a:latin typeface="メイリオ"/>
                        <a:ea typeface="メイリオ"/>
                        <a:cs typeface="+mn-cs"/>
                        <a:sym typeface="Arial"/>
                      </a:endParaRPr>
                    </a:p>
                    <a:p>
                      <a:r>
                        <a:rPr lang="ja-JP" altLang="en-US" sz="1050" b="0" i="0" u="none" strike="noStrike" cap="none" dirty="0">
                          <a:solidFill>
                            <a:schemeClr val="dk1"/>
                          </a:solidFill>
                          <a:effectLst/>
                          <a:latin typeface="メイリオ"/>
                          <a:ea typeface="メイリオ"/>
                          <a:cs typeface="+mn-cs"/>
                          <a:sym typeface="Arial"/>
                        </a:rPr>
                        <a:t>なお、</a:t>
                      </a:r>
                      <a:r>
                        <a:rPr lang="en-US" altLang="ja-JP" sz="1050" b="0" i="0" u="none" strike="noStrike" cap="none" dirty="0">
                          <a:solidFill>
                            <a:schemeClr val="dk1"/>
                          </a:solidFill>
                          <a:effectLst/>
                          <a:latin typeface="メイリオ"/>
                          <a:ea typeface="メイリオ"/>
                          <a:cs typeface="+mn-cs"/>
                          <a:sym typeface="Arial"/>
                        </a:rPr>
                        <a:t>『PCA Hub』</a:t>
                      </a:r>
                      <a:r>
                        <a:rPr lang="ja-JP" altLang="en-US" sz="1050" b="0" i="0" u="none" strike="noStrike" cap="none" dirty="0">
                          <a:solidFill>
                            <a:schemeClr val="dk1"/>
                          </a:solidFill>
                          <a:effectLst/>
                          <a:latin typeface="メイリオ"/>
                          <a:ea typeface="メイリオ"/>
                          <a:cs typeface="+mn-cs"/>
                          <a:sym typeface="Arial"/>
                        </a:rPr>
                        <a:t>の各サイト画面の左側に「マニュアル」</a:t>
                      </a:r>
                      <a:r>
                        <a:rPr lang="ja-JP" altLang="en-US" sz="1050" b="0" i="0" u="none" strike="noStrike" cap="none" dirty="0">
                          <a:solidFill>
                            <a:schemeClr val="dk1"/>
                          </a:solidFill>
                          <a:effectLst/>
                          <a:latin typeface="メイリオ"/>
                          <a:ea typeface="メイリオ"/>
                          <a:cs typeface="+mn-cs"/>
                        </a:rPr>
                        <a:t>のアイコン</a:t>
                      </a:r>
                      <a:r>
                        <a:rPr lang="ja-JP" altLang="en-US" sz="1050" b="0" i="0" u="none" strike="noStrike" cap="none" dirty="0">
                          <a:solidFill>
                            <a:schemeClr val="dk1"/>
                          </a:solidFill>
                          <a:effectLst/>
                          <a:latin typeface="メイリオ"/>
                          <a:ea typeface="メイリオ"/>
                          <a:cs typeface="+mn-cs"/>
                          <a:sym typeface="Arial"/>
                        </a:rPr>
                        <a:t>が表示され</a:t>
                      </a:r>
                      <a:r>
                        <a:rPr lang="ja-JP" altLang="en-US" sz="1050" b="0" i="0" u="none" strike="noStrike" cap="none" dirty="0">
                          <a:solidFill>
                            <a:schemeClr val="dk1"/>
                          </a:solidFill>
                          <a:effectLst/>
                          <a:latin typeface="メイリオ"/>
                          <a:ea typeface="メイリオ"/>
                          <a:cs typeface="+mn-cs"/>
                        </a:rPr>
                        <a:t>ており</a:t>
                      </a:r>
                      <a:r>
                        <a:rPr lang="ja-JP" altLang="en-US" sz="1050" b="0" i="0" u="none" strike="noStrike" cap="none" dirty="0">
                          <a:solidFill>
                            <a:schemeClr val="dk1"/>
                          </a:solidFill>
                          <a:effectLst/>
                          <a:latin typeface="メイリオ"/>
                          <a:ea typeface="メイリオ"/>
                          <a:cs typeface="+mn-cs"/>
                          <a:sym typeface="Arial"/>
                        </a:rPr>
                        <a:t>ますので、こちらからもマニュアルを確認することができます。</a:t>
                      </a:r>
                    </a:p>
                  </a:txBody>
                  <a:tcPr/>
                </a:tc>
                <a:extLst>
                  <a:ext uri="{0D108BD9-81ED-4DB2-BD59-A6C34878D82A}">
                    <a16:rowId xmlns:a16="http://schemas.microsoft.com/office/drawing/2014/main" val="3853772398"/>
                  </a:ext>
                </a:extLst>
              </a:tr>
            </a:tbl>
          </a:graphicData>
        </a:graphic>
      </p:graphicFrame>
      <p:sp>
        <p:nvSpPr>
          <p:cNvPr id="4" name="正方形/長方形 3"/>
          <p:cNvSpPr/>
          <p:nvPr/>
        </p:nvSpPr>
        <p:spPr>
          <a:xfrm>
            <a:off x="533996" y="4702509"/>
            <a:ext cx="11313814" cy="830997"/>
          </a:xfrm>
          <a:prstGeom prst="rect">
            <a:avLst/>
          </a:prstGeom>
        </p:spPr>
        <p:txBody>
          <a:bodyPr wrap="square" lIns="91440" tIns="45720" rIns="91440" bIns="45720" anchor="t">
            <a:spAutoFit/>
          </a:bodyPr>
          <a:lstStyle/>
          <a:p>
            <a:r>
              <a:rPr lang="ja-JP" altLang="en-US" sz="1600" dirty="0">
                <a:latin typeface="メイリオ"/>
                <a:ea typeface="メイリオ"/>
              </a:rPr>
              <a:t>その他、よくあるご質問は</a:t>
            </a:r>
            <a:r>
              <a:rPr lang="ja-JP" altLang="en-US" sz="1600" dirty="0">
                <a:latin typeface="メイリオ"/>
                <a:ea typeface="メイリオ"/>
                <a:hlinkClick r:id="rId4"/>
              </a:rPr>
              <a:t>こちら</a:t>
            </a:r>
            <a:r>
              <a:rPr lang="ja-JP" altLang="en-US" sz="1600" dirty="0">
                <a:latin typeface="メイリオ"/>
                <a:ea typeface="メイリオ"/>
              </a:rPr>
              <a:t>（</a:t>
            </a:r>
            <a:r>
              <a:rPr lang="en-US" altLang="ja-JP" sz="1600" dirty="0">
                <a:latin typeface="メイリオ"/>
                <a:ea typeface="メイリオ"/>
                <a:hlinkClick r:id="rId4"/>
              </a:rPr>
              <a:t>https://faq.pca.jp/</a:t>
            </a:r>
            <a:r>
              <a:rPr lang="ja-JP" altLang="en-US" sz="1600" dirty="0">
                <a:latin typeface="メイリオ"/>
                <a:ea typeface="メイリオ"/>
              </a:rPr>
              <a:t>）から確認ができます。検索欄に「</a:t>
            </a:r>
            <a:r>
              <a:rPr lang="en-US" altLang="ja-JP" sz="1600" dirty="0">
                <a:latin typeface="メイリオ"/>
                <a:ea typeface="メイリオ"/>
              </a:rPr>
              <a:t>Hub</a:t>
            </a:r>
            <a:r>
              <a:rPr lang="ja-JP" altLang="en-US" sz="1600" dirty="0">
                <a:latin typeface="メイリオ"/>
                <a:ea typeface="メイリオ"/>
              </a:rPr>
              <a:t> 労務管理」と入力して</a:t>
            </a:r>
            <a:endParaRPr lang="en-US" altLang="ja-JP" sz="1600" dirty="0">
              <a:latin typeface="メイリオ"/>
              <a:ea typeface="メイリオ"/>
            </a:endParaRPr>
          </a:p>
          <a:p>
            <a:r>
              <a:rPr lang="ja-JP" altLang="en-US" sz="1600" dirty="0">
                <a:latin typeface="メイリオ"/>
                <a:ea typeface="メイリオ"/>
              </a:rPr>
              <a:t>絞り込みしてください。</a:t>
            </a:r>
            <a:endParaRPr lang="en-US" altLang="ja-JP" sz="1600" dirty="0">
              <a:latin typeface="メイリオ"/>
              <a:ea typeface="メイリオ"/>
            </a:endParaRPr>
          </a:p>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主にシステム管理者・業務担当者様向けの内容となっております。不明点があれば社内担当者に確認をお願いします。</a:t>
            </a:r>
          </a:p>
        </p:txBody>
      </p:sp>
    </p:spTree>
    <p:extLst>
      <p:ext uri="{BB962C8B-B14F-4D97-AF65-F5344CB8AC3E}">
        <p14:creationId xmlns:p14="http://schemas.microsoft.com/office/powerpoint/2010/main" val="1067461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875854C-C98D-495C-B27E-43B81D17AB15}"/>
              </a:ext>
            </a:extLst>
          </p:cNvPr>
          <p:cNvSpPr txBox="1"/>
          <p:nvPr/>
        </p:nvSpPr>
        <p:spPr>
          <a:xfrm>
            <a:off x="358412" y="4981592"/>
            <a:ext cx="11181806" cy="1412694"/>
          </a:xfrm>
          <a:prstGeom prst="rect">
            <a:avLst/>
          </a:prstGeom>
          <a:noFill/>
        </p:spPr>
        <p:txBody>
          <a:bodyPr wrap="square" lIns="91440" tIns="45720" rIns="91440" bIns="45720" anchor="t">
            <a:spAutoFit/>
          </a:bodyPr>
          <a:lstStyle/>
          <a:p>
            <a:pPr>
              <a:lnSpc>
                <a:spcPct val="120000"/>
              </a:lnSpc>
            </a:pPr>
            <a:r>
              <a:rPr lang="ja-JP" altLang="en-US" sz="1200" dirty="0">
                <a:latin typeface="メイリオ" panose="020B0604030504040204" pitchFamily="50" charset="-128"/>
                <a:ea typeface="メイリオ" panose="020B0604030504040204" pitchFamily="50" charset="-128"/>
              </a:rPr>
              <a:t>配布したドキュメント内容にかかるディスクレーマー（免責条項）</a:t>
            </a:r>
          </a:p>
          <a:p>
            <a:pPr>
              <a:lnSpc>
                <a:spcPct val="120000"/>
              </a:lnSpc>
            </a:pPr>
            <a:r>
              <a:rPr lang="en-US" altLang="ja-JP" sz="1200" dirty="0">
                <a:latin typeface="メイリオ"/>
                <a:ea typeface="メイリオ"/>
              </a:rPr>
              <a:t>PCA Hub </a:t>
            </a:r>
            <a:r>
              <a:rPr lang="ja-JP" altLang="en-US" sz="1200" dirty="0">
                <a:latin typeface="メイリオ"/>
                <a:ea typeface="メイリオ"/>
              </a:rPr>
              <a:t>労務管理をご利用のお客様に限り、当資料の内容を引用し、社内資料・マニュアル等に利用することを許諾します。</a:t>
            </a:r>
          </a:p>
          <a:p>
            <a:pPr>
              <a:lnSpc>
                <a:spcPct val="120000"/>
              </a:lnSpc>
            </a:pPr>
            <a:r>
              <a:rPr lang="ja-JP" altLang="en-US" sz="1200" dirty="0">
                <a:latin typeface="メイリオ"/>
                <a:ea typeface="メイリオ"/>
              </a:rPr>
              <a:t>ただし、当資料を引用された資料について</a:t>
            </a:r>
            <a:r>
              <a:rPr lang="en-US" altLang="ja-JP" sz="1200" dirty="0">
                <a:latin typeface="メイリオ"/>
                <a:ea typeface="メイリオ"/>
              </a:rPr>
              <a:t>PCA</a:t>
            </a:r>
            <a:r>
              <a:rPr lang="ja-JP" altLang="en-US" sz="1200" dirty="0">
                <a:latin typeface="メイリオ"/>
                <a:ea typeface="メイリオ"/>
              </a:rPr>
              <a:t>は、その内容について責任を負いません。</a:t>
            </a:r>
          </a:p>
          <a:p>
            <a:pPr>
              <a:lnSpc>
                <a:spcPct val="120000"/>
              </a:lnSpc>
            </a:pPr>
            <a:r>
              <a:rPr lang="ja-JP" altLang="en-US" sz="1200" dirty="0">
                <a:latin typeface="メイリオ" panose="020B0604030504040204" pitchFamily="50" charset="-128"/>
                <a:ea typeface="メイリオ" panose="020B0604030504040204" pitchFamily="50" charset="-128"/>
              </a:rPr>
              <a:t>内容や画面などは予告無く変更されることがあります。</a:t>
            </a:r>
          </a:p>
          <a:p>
            <a:pPr>
              <a:lnSpc>
                <a:spcPct val="120000"/>
              </a:lnSpc>
            </a:pPr>
            <a:r>
              <a:rPr lang="ja-JP" altLang="en-US" sz="1200" dirty="0">
                <a:latin typeface="メイリオ"/>
                <a:ea typeface="メイリオ"/>
              </a:rPr>
              <a:t>当資料は、</a:t>
            </a:r>
            <a:r>
              <a:rPr lang="en-US" altLang="ja-JP" sz="1200" dirty="0">
                <a:latin typeface="メイリオ"/>
                <a:ea typeface="メイリオ"/>
              </a:rPr>
              <a:t>2026/4/13</a:t>
            </a:r>
            <a:r>
              <a:rPr lang="ja-JP" altLang="en-US" sz="1200" dirty="0">
                <a:latin typeface="メイリオ"/>
                <a:ea typeface="メイリオ"/>
              </a:rPr>
              <a:t>時点の内容となりますが、その内容について責任を負いません。</a:t>
            </a:r>
            <a:endParaRPr lang="en-US" altLang="ja-JP" sz="1200" dirty="0">
              <a:latin typeface="メイリオ" panose="020B0604030504040204" pitchFamily="50" charset="-128"/>
              <a:ea typeface="メイリオ" panose="020B0604030504040204" pitchFamily="50" charset="-128"/>
            </a:endParaRPr>
          </a:p>
          <a:p>
            <a:pPr>
              <a:lnSpc>
                <a:spcPct val="120000"/>
              </a:lnSpc>
            </a:pPr>
            <a:r>
              <a:rPr lang="ja-JP" altLang="en-US" sz="1200" dirty="0">
                <a:latin typeface="メイリオ" panose="020B0604030504040204" pitchFamily="50" charset="-128"/>
                <a:ea typeface="メイリオ" panose="020B0604030504040204" pitchFamily="50" charset="-128"/>
              </a:rPr>
              <a:t>記載されている会社名および商品・製品・サービス名（ロゴマーク等を含む）は、各社の商標または各権利者の登録商標です。</a:t>
            </a:r>
          </a:p>
        </p:txBody>
      </p:sp>
      <p:sp>
        <p:nvSpPr>
          <p:cNvPr id="3" name="テキスト ボックス 2">
            <a:extLst>
              <a:ext uri="{FF2B5EF4-FFF2-40B4-BE49-F238E27FC236}">
                <a16:creationId xmlns:a16="http://schemas.microsoft.com/office/drawing/2014/main" id="{0699BC46-B16D-45DD-AD4B-4F39158761BB}"/>
              </a:ext>
            </a:extLst>
          </p:cNvPr>
          <p:cNvSpPr txBox="1"/>
          <p:nvPr/>
        </p:nvSpPr>
        <p:spPr>
          <a:xfrm>
            <a:off x="0" y="6533213"/>
            <a:ext cx="2577738" cy="261610"/>
          </a:xfrm>
          <a:prstGeom prst="rect">
            <a:avLst/>
          </a:prstGeom>
          <a:noFill/>
        </p:spPr>
        <p:txBody>
          <a:bodyPr wrap="square" lIns="91440" tIns="45720" rIns="91440" bIns="45720" anchor="t">
            <a:spAutoFit/>
          </a:bodyPr>
          <a:lstStyle/>
          <a:p>
            <a:r>
              <a:rPr lang="ja-JP" altLang="en-US" sz="1100">
                <a:solidFill>
                  <a:srgbClr val="5F5F5F"/>
                </a:solidFill>
              </a:rPr>
              <a:t>ファイルバージョン</a:t>
            </a:r>
            <a:r>
              <a:rPr lang="en-US" altLang="ja-JP" sz="1100" dirty="0">
                <a:solidFill>
                  <a:srgbClr val="5F5F5F"/>
                </a:solidFill>
              </a:rPr>
              <a:t> ver1.0_250901</a:t>
            </a:r>
          </a:p>
        </p:txBody>
      </p:sp>
      <p:sp>
        <p:nvSpPr>
          <p:cNvPr id="4" name="スライド番号プレースホルダー 3">
            <a:extLst>
              <a:ext uri="{FF2B5EF4-FFF2-40B4-BE49-F238E27FC236}">
                <a16:creationId xmlns:a16="http://schemas.microsoft.com/office/drawing/2014/main" id="{57FCB4CD-0659-4BA9-BFB7-AF2B95AE8C3D}"/>
              </a:ext>
            </a:extLst>
          </p:cNvPr>
          <p:cNvSpPr>
            <a:spLocks noGrp="1"/>
          </p:cNvSpPr>
          <p:nvPr>
            <p:ph type="sldNum" sz="quarter" idx="12"/>
          </p:nvPr>
        </p:nvSpPr>
        <p:spPr/>
        <p:txBody>
          <a:bodyPr/>
          <a:lstStyle/>
          <a:p>
            <a:fld id="{8DE01AFB-559C-49C2-AF83-836728682562}" type="slidenum">
              <a:rPr kumimoji="1" lang="ja-JP" altLang="en-US" smtClean="0"/>
              <a:t>30</a:t>
            </a:fld>
            <a:endParaRPr kumimoji="1" lang="ja-JP" altLang="en-US"/>
          </a:p>
        </p:txBody>
      </p:sp>
    </p:spTree>
    <p:extLst>
      <p:ext uri="{BB962C8B-B14F-4D97-AF65-F5344CB8AC3E}">
        <p14:creationId xmlns:p14="http://schemas.microsoft.com/office/powerpoint/2010/main" val="3107160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kumimoji="1" lang="ja-JP" altLang="en-US" dirty="0"/>
          </a:p>
        </p:txBody>
      </p:sp>
      <p:sp>
        <p:nvSpPr>
          <p:cNvPr id="3" name="テキスト プレースホルダー 2"/>
          <p:cNvSpPr>
            <a:spLocks noGrp="1"/>
          </p:cNvSpPr>
          <p:nvPr>
            <p:ph type="body" idx="1"/>
          </p:nvPr>
        </p:nvSpPr>
        <p:spPr>
          <a:xfrm>
            <a:off x="402150" y="863187"/>
            <a:ext cx="11789849" cy="451766"/>
          </a:xfrm>
        </p:spPr>
        <p:txBody>
          <a:bodyPr>
            <a:normAutofit/>
          </a:bodyPr>
          <a:lstStyle/>
          <a:p>
            <a:pPr marL="50800" indent="0">
              <a:buNone/>
            </a:pPr>
            <a:r>
              <a:rPr kumimoji="1" lang="ja-JP" altLang="en-US" sz="1800" dirty="0"/>
              <a:t>管理者の設定が終わりますと利用者のメールに「アカウント設定リクエスト」 が届きます。</a:t>
            </a:r>
            <a:endParaRPr kumimoji="1" lang="en-US" altLang="ja-JP" sz="1800" dirty="0"/>
          </a:p>
        </p:txBody>
      </p:sp>
      <p:sp>
        <p:nvSpPr>
          <p:cNvPr id="5" name="スライド番号プレースホルダー 4"/>
          <p:cNvSpPr>
            <a:spLocks noGrp="1"/>
          </p:cNvSpPr>
          <p:nvPr>
            <p:ph type="sldNum" idx="12"/>
          </p:nvPr>
        </p:nvSpPr>
        <p:spPr>
          <a:xfrm>
            <a:off x="10810198" y="6732064"/>
            <a:ext cx="1187168" cy="131375"/>
          </a:xfrm>
        </p:spPr>
        <p:txBody>
          <a:bodyPr/>
          <a:lstStyle/>
          <a:p>
            <a:fld id="{00000000-1234-1234-1234-123412341234}" type="slidenum">
              <a:rPr lang="en-US" altLang="ja-JP" smtClean="0"/>
              <a:pPr/>
              <a:t>3</a:t>
            </a:fld>
            <a:endParaRPr lang="ja-JP" altLang="en-US"/>
          </a:p>
        </p:txBody>
      </p:sp>
      <p:pic>
        <p:nvPicPr>
          <p:cNvPr id="1028" name="Picture 4" descr="アカウント設定操作要求画面">
            <a:extLst>
              <a:ext uri="{FF2B5EF4-FFF2-40B4-BE49-F238E27FC236}">
                <a16:creationId xmlns:a16="http://schemas.microsoft.com/office/drawing/2014/main" id="{5E7BEA90-A532-A378-FD08-1CBA5628A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5288" y="2533542"/>
            <a:ext cx="4971990" cy="2050062"/>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001122BA-DBA1-3DD6-2745-5B463FF3DCD7}"/>
              </a:ext>
            </a:extLst>
          </p:cNvPr>
          <p:cNvPicPr>
            <a:picLocks noChangeAspect="1"/>
          </p:cNvPicPr>
          <p:nvPr/>
        </p:nvPicPr>
        <p:blipFill>
          <a:blip r:embed="rId4"/>
          <a:stretch>
            <a:fillRect/>
          </a:stretch>
        </p:blipFill>
        <p:spPr>
          <a:xfrm>
            <a:off x="452615" y="2533542"/>
            <a:ext cx="5567781" cy="2943884"/>
          </a:xfrm>
          <a:prstGeom prst="rect">
            <a:avLst/>
          </a:prstGeom>
        </p:spPr>
      </p:pic>
      <p:sp>
        <p:nvSpPr>
          <p:cNvPr id="15" name="テキスト プレースホルダー 3">
            <a:extLst>
              <a:ext uri="{FF2B5EF4-FFF2-40B4-BE49-F238E27FC236}">
                <a16:creationId xmlns:a16="http://schemas.microsoft.com/office/drawing/2014/main" id="{7FF5F879-BBC3-96D2-CE7E-49CE7D68C7B5}"/>
              </a:ext>
            </a:extLst>
          </p:cNvPr>
          <p:cNvSpPr txBox="1">
            <a:spLocks/>
          </p:cNvSpPr>
          <p:nvPr/>
        </p:nvSpPr>
        <p:spPr>
          <a:xfrm>
            <a:off x="204909" y="1380574"/>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①アカウント設定リクエスト</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従業員のメールに「アカウント設定リクエスト」という</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メールが届きます。本文の［</a:t>
            </a:r>
            <a:r>
              <a:rPr kumimoji="1" lang="en-US" altLang="ja-JP" sz="1600" dirty="0">
                <a:latin typeface="メイリオ" panose="020B0604030504040204" pitchFamily="50" charset="-128"/>
                <a:ea typeface="メイリオ" panose="020B0604030504040204" pitchFamily="50" charset="-128"/>
              </a:rPr>
              <a:t>PCA</a:t>
            </a:r>
            <a:r>
              <a:rPr kumimoji="1" lang="ja-JP" altLang="en-US" sz="1600" dirty="0">
                <a:latin typeface="メイリオ" panose="020B0604030504040204" pitchFamily="50" charset="-128"/>
                <a:ea typeface="メイリオ" panose="020B0604030504040204" pitchFamily="50" charset="-128"/>
              </a:rPr>
              <a:t>アカウントを設定します］</a:t>
            </a:r>
            <a:endParaRPr kumimoji="1" lang="en-US" altLang="ja-JP" sz="1600" dirty="0">
              <a:latin typeface="メイリオ" panose="020B0604030504040204" pitchFamily="50" charset="-128"/>
              <a:ea typeface="メイリオ" panose="020B0604030504040204" pitchFamily="50" charset="-128"/>
            </a:endParaRPr>
          </a:p>
          <a:p>
            <a:pPr marL="0" indent="0">
              <a:buNone/>
            </a:pPr>
            <a:r>
              <a:rPr kumimoji="1" lang="ja-JP" altLang="en-US" sz="1600" dirty="0">
                <a:latin typeface="メイリオ" panose="020B0604030504040204" pitchFamily="50" charset="-128"/>
                <a:ea typeface="メイリオ" panose="020B0604030504040204" pitchFamily="50" charset="-128"/>
              </a:rPr>
              <a:t>リンクをクリックします。</a:t>
            </a:r>
            <a:endParaRPr kumimoji="1" lang="en-US" altLang="ja-JP" sz="1600" dirty="0">
              <a:latin typeface="メイリオ" panose="020B0604030504040204" pitchFamily="50" charset="-128"/>
              <a:ea typeface="メイリオ" panose="020B0604030504040204" pitchFamily="50" charset="-128"/>
            </a:endParaRPr>
          </a:p>
          <a:p>
            <a:pPr marL="50800"/>
            <a:endParaRPr kumimoji="1" lang="en-US" altLang="ja-JP" sz="1600" dirty="0">
              <a:latin typeface="メイリオ" panose="020B0604030504040204" pitchFamily="50" charset="-128"/>
              <a:ea typeface="メイリオ" panose="020B0604030504040204" pitchFamily="50" charset="-128"/>
            </a:endParaRPr>
          </a:p>
        </p:txBody>
      </p:sp>
      <p:sp>
        <p:nvSpPr>
          <p:cNvPr id="18" name="テキスト プレースホルダー 3">
            <a:extLst>
              <a:ext uri="{FF2B5EF4-FFF2-40B4-BE49-F238E27FC236}">
                <a16:creationId xmlns:a16="http://schemas.microsoft.com/office/drawing/2014/main" id="{39BE1770-A2BA-42F1-1CC0-0EF87ABCDD9B}"/>
              </a:ext>
            </a:extLst>
          </p:cNvPr>
          <p:cNvSpPr txBox="1">
            <a:spLocks/>
          </p:cNvSpPr>
          <p:nvPr/>
        </p:nvSpPr>
        <p:spPr>
          <a:xfrm>
            <a:off x="5905201" y="1380574"/>
            <a:ext cx="6092165" cy="99322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②アカウント設定の開始</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アカウント設定の操作要求に応じて、［このリンクをクリックして実行する］をクリックします。</a:t>
            </a:r>
            <a:endParaRPr kumimoji="1" lang="en-US" altLang="ja-JP" sz="1600" dirty="0">
              <a:latin typeface="メイリオ" panose="020B0604030504040204" pitchFamily="50" charset="-128"/>
              <a:ea typeface="メイリオ" panose="020B0604030504040204" pitchFamily="50" charset="-128"/>
            </a:endParaRPr>
          </a:p>
          <a:p>
            <a:pPr marL="50800"/>
            <a:endParaRPr kumimoji="1"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1527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49CA-2DD9-6DFE-9127-3F77900A735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3957D2D-9A0F-7080-0B4E-A73E6FF09EBA}"/>
              </a:ext>
            </a:extLst>
          </p:cNvPr>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kumimoji="1" lang="ja-JP" altLang="en-US" dirty="0"/>
          </a:p>
        </p:txBody>
      </p:sp>
      <p:sp>
        <p:nvSpPr>
          <p:cNvPr id="5" name="スライド番号プレースホルダー 4">
            <a:extLst>
              <a:ext uri="{FF2B5EF4-FFF2-40B4-BE49-F238E27FC236}">
                <a16:creationId xmlns:a16="http://schemas.microsoft.com/office/drawing/2014/main" id="{F91860D3-8079-BB8F-D54C-F9AA3008A547}"/>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4</a:t>
            </a:fld>
            <a:endParaRPr lang="ja-JP" altLang="en-US"/>
          </a:p>
        </p:txBody>
      </p:sp>
      <p:sp>
        <p:nvSpPr>
          <p:cNvPr id="14" name="テキスト ボックス 13">
            <a:extLst>
              <a:ext uri="{FF2B5EF4-FFF2-40B4-BE49-F238E27FC236}">
                <a16:creationId xmlns:a16="http://schemas.microsoft.com/office/drawing/2014/main" id="{B31F577D-B671-6618-B1BC-2F2B086A3E16}"/>
              </a:ext>
            </a:extLst>
          </p:cNvPr>
          <p:cNvSpPr txBox="1"/>
          <p:nvPr/>
        </p:nvSpPr>
        <p:spPr>
          <a:xfrm>
            <a:off x="6279730" y="5603346"/>
            <a:ext cx="5431252" cy="738664"/>
          </a:xfrm>
          <a:prstGeom prst="rect">
            <a:avLst/>
          </a:prstGeom>
          <a:solidFill>
            <a:schemeClr val="lt1"/>
          </a:solidFill>
          <a:ln>
            <a:solidFill>
              <a:schemeClr val="tx1"/>
            </a:solidFill>
          </a:ln>
        </p:spPr>
        <p:txBody>
          <a:bodyPr wrap="square">
            <a:spAutoFit/>
          </a:bodyPr>
          <a:lstStyle/>
          <a:p>
            <a:r>
              <a:rPr lang="ja-JP" altLang="en-US" b="0" i="0" dirty="0">
                <a:solidFill>
                  <a:srgbClr val="1A1A1A"/>
                </a:solidFill>
                <a:effectLst/>
                <a:latin typeface="メイリオ" panose="020B0604030504040204" pitchFamily="50" charset="-128"/>
                <a:ea typeface="メイリオ" panose="020B0604030504040204" pitchFamily="50" charset="-128"/>
              </a:rPr>
              <a:t>パスワード設定の詳細については下記のページをご覧ください。</a:t>
            </a:r>
            <a:endParaRPr lang="en-US" altLang="ja-JP" b="0" i="0" dirty="0">
              <a:solidFill>
                <a:srgbClr val="1A1A1A"/>
              </a:solidFill>
              <a:effectLst/>
              <a:latin typeface="メイリオ" panose="020B0604030504040204" pitchFamily="50" charset="-128"/>
              <a:ea typeface="メイリオ" panose="020B0604030504040204" pitchFamily="50" charset="-128"/>
            </a:endParaRPr>
          </a:p>
          <a:p>
            <a:r>
              <a:rPr lang="en-US" altLang="ja-JP">
                <a:latin typeface="メイリオ" panose="020B0604030504040204" pitchFamily="50" charset="-128"/>
                <a:ea typeface="メイリオ" panose="020B0604030504040204" pitchFamily="50" charset="-128"/>
                <a:hlinkClick r:id="rId3"/>
              </a:rPr>
              <a:t>https://pca.jp/area_support/manual/pcaid/01_introduction/introduction_07.html</a:t>
            </a:r>
            <a:endParaRPr lang="en-US" altLang="ja-JP" dirty="0">
              <a:latin typeface="メイリオ" panose="020B0604030504040204" pitchFamily="50" charset="-128"/>
              <a:ea typeface="メイリオ" panose="020B0604030504040204" pitchFamily="50" charset="-128"/>
            </a:endParaRPr>
          </a:p>
        </p:txBody>
      </p:sp>
      <p:sp>
        <p:nvSpPr>
          <p:cNvPr id="20" name="テキスト プレースホルダー 3">
            <a:extLst>
              <a:ext uri="{FF2B5EF4-FFF2-40B4-BE49-F238E27FC236}">
                <a16:creationId xmlns:a16="http://schemas.microsoft.com/office/drawing/2014/main" id="{21496683-45F7-9942-554A-36E19991864F}"/>
              </a:ext>
            </a:extLst>
          </p:cNvPr>
          <p:cNvSpPr txBox="1">
            <a:spLocks/>
          </p:cNvSpPr>
          <p:nvPr/>
        </p:nvSpPr>
        <p:spPr>
          <a:xfrm>
            <a:off x="366692" y="916844"/>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③利用規約およびプライバシーポリシーへの同意</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利用規約とプライバシーポリシーの内容を確認の上、</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チェックを入れて［同意する］をクリックします。</a:t>
            </a:r>
            <a:endParaRPr kumimoji="1" lang="en-US" altLang="ja-JP" sz="1600" dirty="0">
              <a:latin typeface="メイリオ" panose="020B0604030504040204" pitchFamily="50" charset="-128"/>
              <a:ea typeface="メイリオ" panose="020B0604030504040204" pitchFamily="50" charset="-128"/>
            </a:endParaRPr>
          </a:p>
        </p:txBody>
      </p:sp>
      <p:sp>
        <p:nvSpPr>
          <p:cNvPr id="23" name="テキスト プレースホルダー 3">
            <a:extLst>
              <a:ext uri="{FF2B5EF4-FFF2-40B4-BE49-F238E27FC236}">
                <a16:creationId xmlns:a16="http://schemas.microsoft.com/office/drawing/2014/main" id="{5F3A15E0-AB03-3DFF-0CEC-849ACB576F1C}"/>
              </a:ext>
            </a:extLst>
          </p:cNvPr>
          <p:cNvSpPr txBox="1">
            <a:spLocks/>
          </p:cNvSpPr>
          <p:nvPr/>
        </p:nvSpPr>
        <p:spPr>
          <a:xfrm>
            <a:off x="6279730" y="898047"/>
            <a:ext cx="6092165" cy="751936"/>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④パスワード設定</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パスワード設定条件に従い独自のパスワードを設定し、</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［パスワードを変更する］をクリックします。</a:t>
            </a:r>
            <a:endParaRPr kumimoji="1" lang="en-US" altLang="ja-JP" sz="1600" dirty="0">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6D3C2781-F2BE-95A0-D003-7234206F3952}"/>
              </a:ext>
            </a:extLst>
          </p:cNvPr>
          <p:cNvPicPr>
            <a:picLocks noChangeAspect="1"/>
          </p:cNvPicPr>
          <p:nvPr/>
        </p:nvPicPr>
        <p:blipFill>
          <a:blip r:embed="rId4"/>
          <a:srcRect l="30756" t="36610" r="30682" b="38353"/>
          <a:stretch>
            <a:fillRect/>
          </a:stretch>
        </p:blipFill>
        <p:spPr>
          <a:xfrm>
            <a:off x="821057" y="2439983"/>
            <a:ext cx="4503270" cy="1978033"/>
          </a:xfrm>
          <a:prstGeom prst="rect">
            <a:avLst/>
          </a:prstGeom>
        </p:spPr>
      </p:pic>
      <p:sp>
        <p:nvSpPr>
          <p:cNvPr id="26" name="正方形/長方形 25">
            <a:extLst>
              <a:ext uri="{FF2B5EF4-FFF2-40B4-BE49-F238E27FC236}">
                <a16:creationId xmlns:a16="http://schemas.microsoft.com/office/drawing/2014/main" id="{7E274477-9736-53CF-BCE7-BF50D92B9ADD}"/>
              </a:ext>
            </a:extLst>
          </p:cNvPr>
          <p:cNvSpPr/>
          <p:nvPr/>
        </p:nvSpPr>
        <p:spPr>
          <a:xfrm>
            <a:off x="2505128" y="3770289"/>
            <a:ext cx="1148662" cy="40989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BF0DCEE3-838D-2267-48EA-64D2B9202559}"/>
              </a:ext>
            </a:extLst>
          </p:cNvPr>
          <p:cNvGrpSpPr/>
          <p:nvPr/>
        </p:nvGrpSpPr>
        <p:grpSpPr>
          <a:xfrm>
            <a:off x="7368539" y="1760938"/>
            <a:ext cx="3258321" cy="3708400"/>
            <a:chOff x="7166355" y="1532129"/>
            <a:chExt cx="3506226" cy="3990549"/>
          </a:xfrm>
        </p:grpSpPr>
        <p:pic>
          <p:nvPicPr>
            <p:cNvPr id="28" name="図 27">
              <a:extLst>
                <a:ext uri="{FF2B5EF4-FFF2-40B4-BE49-F238E27FC236}">
                  <a16:creationId xmlns:a16="http://schemas.microsoft.com/office/drawing/2014/main" id="{76855337-833B-116A-F488-071B7B990C52}"/>
                </a:ext>
              </a:extLst>
            </p:cNvPr>
            <p:cNvPicPr>
              <a:picLocks noChangeAspect="1"/>
            </p:cNvPicPr>
            <p:nvPr/>
          </p:nvPicPr>
          <p:blipFill>
            <a:blip r:embed="rId5"/>
            <a:srcRect l="30080" t="20778" r="31282" b="14222"/>
            <a:stretch>
              <a:fillRect/>
            </a:stretch>
          </p:blipFill>
          <p:spPr>
            <a:xfrm>
              <a:off x="7166355" y="1532129"/>
              <a:ext cx="3506226" cy="3990549"/>
            </a:xfrm>
            <a:prstGeom prst="rect">
              <a:avLst/>
            </a:prstGeom>
          </p:spPr>
        </p:pic>
        <p:sp>
          <p:nvSpPr>
            <p:cNvPr id="29" name="正方形/長方形 28">
              <a:extLst>
                <a:ext uri="{FF2B5EF4-FFF2-40B4-BE49-F238E27FC236}">
                  <a16:creationId xmlns:a16="http://schemas.microsoft.com/office/drawing/2014/main" id="{BC29F6A7-AC0E-983E-CC85-19E092E88331}"/>
                </a:ext>
              </a:extLst>
            </p:cNvPr>
            <p:cNvSpPr/>
            <p:nvPr/>
          </p:nvSpPr>
          <p:spPr>
            <a:xfrm>
              <a:off x="7427648" y="4843295"/>
              <a:ext cx="2988892" cy="32139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3596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2F22-E1DB-57FA-A8AD-32B25109780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B641E0-CEA2-CC3D-850E-9394CCB33695}"/>
              </a:ext>
            </a:extLst>
          </p:cNvPr>
          <p:cNvSpPr>
            <a:spLocks noGrp="1"/>
          </p:cNvSpPr>
          <p:nvPr>
            <p:ph type="title"/>
          </p:nvPr>
        </p:nvSpPr>
        <p:spPr>
          <a:xfrm>
            <a:off x="533996" y="384897"/>
            <a:ext cx="10972800" cy="634082"/>
          </a:xfrm>
        </p:spPr>
        <p:txBody>
          <a:bodyPr/>
          <a:lstStyle/>
          <a:p>
            <a:r>
              <a:rPr kumimoji="1" lang="en-US" altLang="ja-JP" dirty="0">
                <a:latin typeface="メイリオ" panose="020B0604030504040204" pitchFamily="50" charset="-128"/>
                <a:ea typeface="メイリオ" panose="020B0604030504040204" pitchFamily="50" charset="-128"/>
              </a:rPr>
              <a:t>『PCA</a:t>
            </a: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Hub』</a:t>
            </a:r>
            <a:r>
              <a:rPr kumimoji="1" lang="ja-JP" altLang="en-US" dirty="0">
                <a:latin typeface="メイリオ" panose="020B0604030504040204" pitchFamily="50" charset="-128"/>
                <a:ea typeface="メイリオ" panose="020B0604030504040204" pitchFamily="50" charset="-128"/>
              </a:rPr>
              <a:t>へのアカウント登録</a:t>
            </a:r>
            <a:endParaRPr kumimoji="1" lang="ja-JP" altLang="en-US" dirty="0"/>
          </a:p>
        </p:txBody>
      </p:sp>
      <p:sp>
        <p:nvSpPr>
          <p:cNvPr id="5" name="スライド番号プレースホルダー 4">
            <a:extLst>
              <a:ext uri="{FF2B5EF4-FFF2-40B4-BE49-F238E27FC236}">
                <a16:creationId xmlns:a16="http://schemas.microsoft.com/office/drawing/2014/main" id="{B22B58F9-3C23-8339-9A79-D2B0AC6FF6EF}"/>
              </a:ext>
            </a:extLst>
          </p:cNvPr>
          <p:cNvSpPr>
            <a:spLocks noGrp="1"/>
          </p:cNvSpPr>
          <p:nvPr>
            <p:ph type="sldNum" idx="12"/>
          </p:nvPr>
        </p:nvSpPr>
        <p:spPr>
          <a:xfrm>
            <a:off x="10810198" y="6732064"/>
            <a:ext cx="1187168" cy="131375"/>
          </a:xfrm>
        </p:spPr>
        <p:txBody>
          <a:bodyPr/>
          <a:lstStyle/>
          <a:p>
            <a:fld id="{00000000-1234-1234-1234-123412341234}" type="slidenum">
              <a:rPr lang="en-US" altLang="ja-JP" smtClean="0"/>
              <a:pPr/>
              <a:t>5</a:t>
            </a:fld>
            <a:endParaRPr lang="ja-JP" altLang="en-US"/>
          </a:p>
        </p:txBody>
      </p:sp>
      <p:pic>
        <p:nvPicPr>
          <p:cNvPr id="14" name="Picture 3" descr="組織の選択（アカウント設定）">
            <a:extLst>
              <a:ext uri="{FF2B5EF4-FFF2-40B4-BE49-F238E27FC236}">
                <a16:creationId xmlns:a16="http://schemas.microsoft.com/office/drawing/2014/main" id="{C8979DF3-6670-8D52-6760-7ACBC6B6F0C6}"/>
              </a:ext>
            </a:extLst>
          </p:cNvPr>
          <p:cNvPicPr>
            <a:picLocks noChangeAspect="1"/>
          </p:cNvPicPr>
          <p:nvPr/>
        </p:nvPicPr>
        <p:blipFill>
          <a:blip r:embed="rId3"/>
          <a:stretch>
            <a:fillRect/>
          </a:stretch>
        </p:blipFill>
        <p:spPr>
          <a:xfrm>
            <a:off x="6731273" y="2564975"/>
            <a:ext cx="4310826" cy="1769420"/>
          </a:xfrm>
          <a:prstGeom prst="rect">
            <a:avLst/>
          </a:prstGeom>
        </p:spPr>
      </p:pic>
      <p:pic>
        <p:nvPicPr>
          <p:cNvPr id="26" name="図 25">
            <a:extLst>
              <a:ext uri="{FF2B5EF4-FFF2-40B4-BE49-F238E27FC236}">
                <a16:creationId xmlns:a16="http://schemas.microsoft.com/office/drawing/2014/main" id="{F4538C04-43E9-DD3F-61B2-100197158415}"/>
              </a:ext>
            </a:extLst>
          </p:cNvPr>
          <p:cNvPicPr>
            <a:picLocks noChangeAspect="1"/>
          </p:cNvPicPr>
          <p:nvPr/>
        </p:nvPicPr>
        <p:blipFill>
          <a:blip r:embed="rId4"/>
          <a:stretch>
            <a:fillRect/>
          </a:stretch>
        </p:blipFill>
        <p:spPr>
          <a:xfrm>
            <a:off x="1832346" y="2564975"/>
            <a:ext cx="2695204" cy="3878257"/>
          </a:xfrm>
          <a:prstGeom prst="rect">
            <a:avLst/>
          </a:prstGeom>
        </p:spPr>
      </p:pic>
      <p:sp>
        <p:nvSpPr>
          <p:cNvPr id="27" name="テキスト プレースホルダー 3">
            <a:extLst>
              <a:ext uri="{FF2B5EF4-FFF2-40B4-BE49-F238E27FC236}">
                <a16:creationId xmlns:a16="http://schemas.microsoft.com/office/drawing/2014/main" id="{A232650A-843F-EB00-222F-5721598E5648}"/>
              </a:ext>
            </a:extLst>
          </p:cNvPr>
          <p:cNvSpPr txBox="1">
            <a:spLocks/>
          </p:cNvSpPr>
          <p:nvPr/>
        </p:nvSpPr>
        <p:spPr>
          <a:xfrm>
            <a:off x="133865" y="957664"/>
            <a:ext cx="6092165" cy="1455090"/>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⑤バックアップコードの発行</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kumimoji="1" lang="ja-JP" altLang="en-US" sz="1600" dirty="0">
                <a:latin typeface="メイリオ" panose="020B0604030504040204" pitchFamily="50" charset="-128"/>
                <a:ea typeface="メイリオ" panose="020B0604030504040204" pitchFamily="50" charset="-128"/>
              </a:rPr>
              <a:t>バックアップコードを保存し、［バックアップコードを安全な場所に保存しました］のチェックをオンにして、［準備完了］ボタンをクリックします。２段階認証メールを受信できない状況に備えて、画面の案内に従い、バックアップコードをできるだけ安全な場所に保存してください。</a:t>
            </a:r>
            <a:endParaRPr kumimoji="1" lang="en-US" altLang="ja-JP" sz="1600" dirty="0">
              <a:latin typeface="メイリオ" panose="020B0604030504040204" pitchFamily="50" charset="-128"/>
              <a:ea typeface="メイリオ" panose="020B0604030504040204" pitchFamily="50" charset="-128"/>
            </a:endParaRPr>
          </a:p>
          <a:p>
            <a:pPr marL="50800" indent="0">
              <a:buNone/>
            </a:pPr>
            <a:endParaRPr kumimoji="1" lang="en-US" altLang="ja-JP" sz="1600" dirty="0">
              <a:latin typeface="メイリオ" panose="020B0604030504040204" pitchFamily="50" charset="-128"/>
              <a:ea typeface="メイリオ" panose="020B0604030504040204" pitchFamily="50" charset="-128"/>
            </a:endParaRPr>
          </a:p>
        </p:txBody>
      </p:sp>
      <p:sp>
        <p:nvSpPr>
          <p:cNvPr id="30" name="テキスト プレースホルダー 3">
            <a:extLst>
              <a:ext uri="{FF2B5EF4-FFF2-40B4-BE49-F238E27FC236}">
                <a16:creationId xmlns:a16="http://schemas.microsoft.com/office/drawing/2014/main" id="{535DB240-F5C5-8566-AD98-177EF7FE95D1}"/>
              </a:ext>
            </a:extLst>
          </p:cNvPr>
          <p:cNvSpPr txBox="1">
            <a:spLocks/>
          </p:cNvSpPr>
          <p:nvPr/>
        </p:nvSpPr>
        <p:spPr>
          <a:xfrm>
            <a:off x="6117888" y="957664"/>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indent="0">
              <a:buNone/>
            </a:pPr>
            <a:r>
              <a:rPr kumimoji="1" lang="ja-JP" altLang="en-US" sz="1600" dirty="0">
                <a:latin typeface="メイリオ" panose="020B0604030504040204" pitchFamily="50" charset="-128"/>
                <a:ea typeface="メイリオ" panose="020B0604030504040204" pitchFamily="50" charset="-128"/>
              </a:rPr>
              <a:t>⑥アカウント設定完了</a:t>
            </a:r>
            <a:endParaRPr kumimoji="1" lang="en-US" altLang="ja-JP" sz="1600" dirty="0">
              <a:latin typeface="メイリオ" panose="020B0604030504040204" pitchFamily="50" charset="-128"/>
              <a:ea typeface="メイリオ" panose="020B0604030504040204" pitchFamily="50" charset="-128"/>
            </a:endParaRPr>
          </a:p>
          <a:p>
            <a:pPr marL="50800" indent="0">
              <a:buNone/>
            </a:pPr>
            <a:r>
              <a:rPr lang="ja-JP" altLang="en-US" sz="1600" dirty="0">
                <a:latin typeface="メイリオ" panose="020B0604030504040204" pitchFamily="50" charset="-128"/>
                <a:ea typeface="メイリオ" panose="020B0604030504040204" pitchFamily="50" charset="-128"/>
              </a:rPr>
              <a:t>アカウント設定が完了すると次の画面が表示されます。</a:t>
            </a:r>
          </a:p>
        </p:txBody>
      </p:sp>
    </p:spTree>
    <p:extLst>
      <p:ext uri="{BB962C8B-B14F-4D97-AF65-F5344CB8AC3E}">
        <p14:creationId xmlns:p14="http://schemas.microsoft.com/office/powerpoint/2010/main" val="50947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428C1-D39F-5F8C-5CDB-D24B2CCF9CD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10E8BF-E022-D4F3-9D4D-2C7B899C21C0}"/>
              </a:ext>
            </a:extLst>
          </p:cNvPr>
          <p:cNvSpPr>
            <a:spLocks noGrp="1"/>
          </p:cNvSpPr>
          <p:nvPr>
            <p:ph type="sldNum" sz="quarter" idx="12"/>
          </p:nvPr>
        </p:nvSpPr>
        <p:spPr/>
        <p:txBody>
          <a:bodyPr/>
          <a:lstStyle/>
          <a:p>
            <a:fld id="{8DE01AFB-559C-49C2-AF83-836728682562}" type="slidenum">
              <a:rPr kumimoji="1" lang="ja-JP" altLang="en-US" smtClean="0"/>
              <a:t>6</a:t>
            </a:fld>
            <a:endParaRPr kumimoji="1" lang="ja-JP" altLang="en-US"/>
          </a:p>
        </p:txBody>
      </p:sp>
      <p:sp>
        <p:nvSpPr>
          <p:cNvPr id="3" name="タイトル 1">
            <a:extLst>
              <a:ext uri="{FF2B5EF4-FFF2-40B4-BE49-F238E27FC236}">
                <a16:creationId xmlns:a16="http://schemas.microsoft.com/office/drawing/2014/main" id="{29A05984-E333-F944-8D82-64C31135C8F7}"/>
              </a:ext>
            </a:extLst>
          </p:cNvPr>
          <p:cNvSpPr txBox="1">
            <a:spLocks/>
          </p:cNvSpPr>
          <p:nvPr/>
        </p:nvSpPr>
        <p:spPr>
          <a:xfrm>
            <a:off x="771555" y="2427834"/>
            <a:ext cx="9446236" cy="14020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Meiryo"/>
              <a:buNone/>
              <a:defRPr sz="2800" b="0" i="0" u="none" strike="noStrike" cap="none">
                <a:solidFill>
                  <a:schemeClr val="dk1"/>
                </a:solidFill>
                <a:latin typeface="Meiryo"/>
                <a:ea typeface="Meiryo"/>
                <a:cs typeface="Meiryo"/>
                <a:sym typeface="Meiry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20000"/>
              </a:lnSpc>
            </a:pPr>
            <a:r>
              <a:rPr kumimoji="1" lang="en-US" altLang="ja-JP" sz="4000" dirty="0">
                <a:latin typeface="メイリオ" panose="020B0604030504040204" pitchFamily="50" charset="-128"/>
                <a:ea typeface="メイリオ" panose="020B0604030504040204" pitchFamily="50" charset="-128"/>
              </a:rPr>
              <a:t>『PCA</a:t>
            </a:r>
            <a:r>
              <a:rPr kumimoji="1" lang="ja-JP" altLang="en-US" sz="4000" dirty="0">
                <a:latin typeface="メイリオ" panose="020B0604030504040204" pitchFamily="50" charset="-128"/>
                <a:ea typeface="メイリオ" panose="020B0604030504040204" pitchFamily="50" charset="-128"/>
              </a:rPr>
              <a:t> </a:t>
            </a:r>
            <a:r>
              <a:rPr kumimoji="1" lang="en-US" altLang="ja-JP" sz="4000" dirty="0">
                <a:latin typeface="メイリオ" panose="020B0604030504040204" pitchFamily="50" charset="-128"/>
                <a:ea typeface="メイリオ" panose="020B0604030504040204" pitchFamily="50" charset="-128"/>
              </a:rPr>
              <a:t>Hub』</a:t>
            </a:r>
            <a:r>
              <a:rPr kumimoji="1" lang="ja-JP" altLang="en-US" sz="4000" dirty="0">
                <a:latin typeface="メイリオ" panose="020B0604030504040204" pitchFamily="50" charset="-128"/>
                <a:ea typeface="メイリオ" panose="020B0604030504040204" pitchFamily="50" charset="-128"/>
              </a:rPr>
              <a:t>へのアカウント登録方法</a:t>
            </a:r>
            <a:endParaRPr kumimoji="1" lang="en-US" altLang="ja-JP" sz="3600" dirty="0">
              <a:solidFill>
                <a:srgbClr val="5F5F5F"/>
              </a:solidFill>
              <a:latin typeface="Meiryo UI" panose="020B0604030504040204" pitchFamily="50" charset="-128"/>
              <a:ea typeface="Meiryo UI" panose="020B0604030504040204" pitchFamily="50" charset="-128"/>
            </a:endParaRPr>
          </a:p>
        </p:txBody>
      </p:sp>
      <p:sp>
        <p:nvSpPr>
          <p:cNvPr id="4" name="テキスト プレースホルダー 2">
            <a:extLst>
              <a:ext uri="{FF2B5EF4-FFF2-40B4-BE49-F238E27FC236}">
                <a16:creationId xmlns:a16="http://schemas.microsoft.com/office/drawing/2014/main" id="{C4FC7599-C038-8ECB-C575-0D22B3B9F666}"/>
              </a:ext>
            </a:extLst>
          </p:cNvPr>
          <p:cNvSpPr txBox="1">
            <a:spLocks/>
          </p:cNvSpPr>
          <p:nvPr/>
        </p:nvSpPr>
        <p:spPr>
          <a:xfrm>
            <a:off x="1037336" y="3592577"/>
            <a:ext cx="11658004" cy="47467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lvl="0">
              <a:defRPr/>
            </a:pPr>
            <a:r>
              <a:rPr kumimoji="1" lang="ja-JP" altLang="en-US" sz="1800" dirty="0">
                <a:solidFill>
                  <a:srgbClr val="FF0000"/>
                </a:solidFill>
                <a:latin typeface="メイリオ" panose="020B0604030504040204" pitchFamily="50" charset="-128"/>
                <a:ea typeface="メイリオ" panose="020B0604030504040204" pitchFamily="50" charset="-128"/>
              </a:rPr>
              <a:t>ユーザー登録</a:t>
            </a:r>
            <a:r>
              <a:rPr kumimoji="1" lang="en-US" altLang="ja-JP" sz="1800" dirty="0">
                <a:solidFill>
                  <a:srgbClr val="FF0000"/>
                </a:solidFill>
                <a:latin typeface="メイリオ" panose="020B0604030504040204" pitchFamily="50" charset="-128"/>
                <a:ea typeface="メイリオ" panose="020B0604030504040204" pitchFamily="50" charset="-128"/>
              </a:rPr>
              <a:t>URL</a:t>
            </a:r>
            <a:r>
              <a:rPr kumimoji="1" lang="ja-JP" altLang="en-US" sz="1800" dirty="0">
                <a:solidFill>
                  <a:srgbClr val="FF0000"/>
                </a:solidFill>
                <a:latin typeface="メイリオ" panose="020B0604030504040204" pitchFamily="50" charset="-128"/>
                <a:ea typeface="メイリオ" panose="020B0604030504040204" pitchFamily="50" charset="-128"/>
              </a:rPr>
              <a:t>機能を使って、従業員自身に名前やメールアドレスを登録してもらう場合</a:t>
            </a:r>
            <a:endParaRPr kumimoji="1" lang="en-US" altLang="ja-JP" sz="1800" dirty="0">
              <a:solidFill>
                <a:srgbClr val="FF0000"/>
              </a:solidFill>
              <a:latin typeface="メイリオ" panose="020B0604030504040204" pitchFamily="50" charset="-128"/>
              <a:ea typeface="メイリオ" panose="020B0604030504040204" pitchFamily="50" charset="-128"/>
            </a:endParaRPr>
          </a:p>
          <a:p>
            <a:pPr marL="50800"/>
            <a:endParaRPr kumimoji="1" lang="ja-JP" altLang="en-US" sz="1800" dirty="0">
              <a:solidFill>
                <a:schemeClr val="tx1"/>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BDDD7D3-DECD-4D33-0E6C-782403949CAA}"/>
              </a:ext>
            </a:extLst>
          </p:cNvPr>
          <p:cNvSpPr txBox="1"/>
          <p:nvPr/>
        </p:nvSpPr>
        <p:spPr>
          <a:xfrm>
            <a:off x="823994" y="1159789"/>
            <a:ext cx="10828147" cy="707886"/>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dirty="0">
                <a:solidFill>
                  <a:srgbClr val="FF0000"/>
                </a:solidFill>
                <a:latin typeface="メイリオ" panose="020B0604030504040204" pitchFamily="50" charset="-128"/>
                <a:ea typeface="メイリオ" panose="020B0604030504040204" pitchFamily="50" charset="-128"/>
                <a:cs typeface="Segoe UI"/>
              </a:rPr>
              <a:t>ご担当者様へ</a:t>
            </a:r>
          </a:p>
          <a:p>
            <a:r>
              <a:rPr lang="ja-JP" altLang="en-US" sz="2000" b="1" dirty="0">
                <a:solidFill>
                  <a:srgbClr val="FF0000"/>
                </a:solidFill>
                <a:latin typeface="メイリオ" panose="020B0604030504040204" pitchFamily="50" charset="-128"/>
                <a:ea typeface="メイリオ" panose="020B0604030504040204" pitchFamily="50" charset="-128"/>
                <a:cs typeface="Segoe UI"/>
              </a:rPr>
              <a:t>ご利用頂く登録方法に合わせて、</a:t>
            </a:r>
            <a:r>
              <a:rPr lang="en-US" altLang="ja-JP" sz="2000" b="1" dirty="0">
                <a:solidFill>
                  <a:srgbClr val="FF0000"/>
                </a:solidFill>
                <a:latin typeface="メイリオ" panose="020B0604030504040204" pitchFamily="50" charset="-128"/>
                <a:ea typeface="メイリオ" panose="020B0604030504040204" pitchFamily="50" charset="-128"/>
                <a:cs typeface="Segoe UI"/>
              </a:rPr>
              <a:t>P2</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5</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P6</a:t>
            </a:r>
            <a:r>
              <a:rPr lang="ja-JP" altLang="en-US" sz="2000" b="1" dirty="0">
                <a:solidFill>
                  <a:srgbClr val="FF0000"/>
                </a:solidFill>
                <a:latin typeface="メイリオ" panose="020B0604030504040204" pitchFamily="50" charset="-128"/>
                <a:ea typeface="メイリオ" panose="020B0604030504040204" pitchFamily="50" charset="-128"/>
                <a:cs typeface="Segoe UI"/>
              </a:rPr>
              <a:t>～</a:t>
            </a:r>
            <a:r>
              <a:rPr lang="en-US" altLang="ja-JP" sz="2000" b="1" dirty="0">
                <a:solidFill>
                  <a:srgbClr val="FF0000"/>
                </a:solidFill>
                <a:latin typeface="メイリオ" panose="020B0604030504040204" pitchFamily="50" charset="-128"/>
                <a:ea typeface="メイリオ" panose="020B0604030504040204" pitchFamily="50" charset="-128"/>
                <a:cs typeface="Segoe UI"/>
              </a:rPr>
              <a:t>12</a:t>
            </a:r>
            <a:r>
              <a:rPr lang="ja-JP" altLang="en-US" sz="2000" b="1" dirty="0">
                <a:solidFill>
                  <a:srgbClr val="FF0000"/>
                </a:solidFill>
                <a:latin typeface="メイリオ" panose="020B0604030504040204" pitchFamily="50" charset="-128"/>
                <a:ea typeface="メイリオ" panose="020B0604030504040204" pitchFamily="50" charset="-128"/>
                <a:cs typeface="Segoe UI"/>
              </a:rPr>
              <a:t>の不要な部分を削除してください。</a:t>
            </a:r>
            <a:endParaRPr lang="en-US" altLang="ja-JP" sz="20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64284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BF79E6-D194-E2C7-0ABC-1A1FBFB60683}"/>
              </a:ext>
            </a:extLst>
          </p:cNvPr>
          <p:cNvSpPr>
            <a:spLocks noGrp="1"/>
          </p:cNvSpPr>
          <p:nvPr>
            <p:ph type="sldNum" sz="quarter" idx="12"/>
          </p:nvPr>
        </p:nvSpPr>
        <p:spPr/>
        <p:txBody>
          <a:bodyPr/>
          <a:lstStyle/>
          <a:p>
            <a:fld id="{8DE01AFB-559C-49C2-AF83-836728682562}" type="slidenum">
              <a:rPr kumimoji="1" lang="ja-JP" altLang="en-US" smtClean="0"/>
              <a:t>7</a:t>
            </a:fld>
            <a:endParaRPr kumimoji="1" lang="ja-JP" altLang="en-US"/>
          </a:p>
        </p:txBody>
      </p:sp>
      <p:sp>
        <p:nvSpPr>
          <p:cNvPr id="6" name="タイトル 1">
            <a:extLst>
              <a:ext uri="{FF2B5EF4-FFF2-40B4-BE49-F238E27FC236}">
                <a16:creationId xmlns:a16="http://schemas.microsoft.com/office/drawing/2014/main" id="{1C99167F-FBA4-EB4A-E88C-72E091275F64}"/>
              </a:ext>
            </a:extLst>
          </p:cNvPr>
          <p:cNvSpPr txBox="1">
            <a:spLocks/>
          </p:cNvSpPr>
          <p:nvPr/>
        </p:nvSpPr>
        <p:spPr>
          <a:xfrm>
            <a:off x="533996" y="439489"/>
            <a:ext cx="10972800" cy="6340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en-US" altLang="ja-JP" sz="2800" dirty="0">
                <a:latin typeface="メイリオ" panose="020B0604030504040204" pitchFamily="50" charset="-128"/>
                <a:ea typeface="メイリオ" panose="020B0604030504040204" pitchFamily="50" charset="-128"/>
              </a:rPr>
              <a:t>『PCA</a:t>
            </a:r>
            <a:r>
              <a:rPr kumimoji="1" lang="ja-JP" altLang="en-US" sz="2800" dirty="0">
                <a:latin typeface="メイリオ" panose="020B0604030504040204" pitchFamily="50" charset="-128"/>
                <a:ea typeface="メイリオ" panose="020B0604030504040204" pitchFamily="50" charset="-128"/>
              </a:rPr>
              <a:t> </a:t>
            </a:r>
            <a:r>
              <a:rPr kumimoji="1" lang="en-US" altLang="ja-JP" sz="2800" dirty="0">
                <a:latin typeface="メイリオ" panose="020B0604030504040204" pitchFamily="50" charset="-128"/>
                <a:ea typeface="メイリオ" panose="020B0604030504040204" pitchFamily="50" charset="-128"/>
              </a:rPr>
              <a:t>Hub』</a:t>
            </a:r>
            <a:r>
              <a:rPr kumimoji="1" lang="ja-JP" altLang="en-US" sz="2800" dirty="0">
                <a:latin typeface="メイリオ" panose="020B0604030504040204" pitchFamily="50" charset="-128"/>
                <a:ea typeface="メイリオ" panose="020B0604030504040204" pitchFamily="50" charset="-128"/>
              </a:rPr>
              <a:t>へのアカウント登録</a:t>
            </a:r>
          </a:p>
        </p:txBody>
      </p:sp>
      <p:grpSp>
        <p:nvGrpSpPr>
          <p:cNvPr id="11" name="グループ化 10">
            <a:extLst>
              <a:ext uri="{FF2B5EF4-FFF2-40B4-BE49-F238E27FC236}">
                <a16:creationId xmlns:a16="http://schemas.microsoft.com/office/drawing/2014/main" id="{264EEE04-A385-231A-C853-BECF17E5E321}"/>
              </a:ext>
            </a:extLst>
          </p:cNvPr>
          <p:cNvGrpSpPr/>
          <p:nvPr/>
        </p:nvGrpSpPr>
        <p:grpSpPr>
          <a:xfrm>
            <a:off x="702700" y="2220136"/>
            <a:ext cx="3836365" cy="3563062"/>
            <a:chOff x="3783292" y="1962688"/>
            <a:chExt cx="4621169" cy="4291956"/>
          </a:xfrm>
        </p:grpSpPr>
        <p:pic>
          <p:nvPicPr>
            <p:cNvPr id="12" name="図 11">
              <a:extLst>
                <a:ext uri="{FF2B5EF4-FFF2-40B4-BE49-F238E27FC236}">
                  <a16:creationId xmlns:a16="http://schemas.microsoft.com/office/drawing/2014/main" id="{CE3EA419-9EB9-72C0-E537-F36887FFF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292" y="1962688"/>
              <a:ext cx="4621169" cy="4291956"/>
            </a:xfrm>
            <a:prstGeom prst="rect">
              <a:avLst/>
            </a:prstGeom>
          </p:spPr>
        </p:pic>
        <p:sp>
          <p:nvSpPr>
            <p:cNvPr id="3" name="正方形/長方形 2">
              <a:extLst>
                <a:ext uri="{FF2B5EF4-FFF2-40B4-BE49-F238E27FC236}">
                  <a16:creationId xmlns:a16="http://schemas.microsoft.com/office/drawing/2014/main" id="{1B582D4A-6CFC-CEB8-5591-B16EF79054C1}"/>
                </a:ext>
              </a:extLst>
            </p:cNvPr>
            <p:cNvSpPr/>
            <p:nvPr/>
          </p:nvSpPr>
          <p:spPr>
            <a:xfrm>
              <a:off x="4523185" y="5099912"/>
              <a:ext cx="3123611" cy="32619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F2FACC4-78AA-3CC7-452C-8B13F50FA461}"/>
                </a:ext>
              </a:extLst>
            </p:cNvPr>
            <p:cNvSpPr/>
            <p:nvPr/>
          </p:nvSpPr>
          <p:spPr>
            <a:xfrm>
              <a:off x="4362412" y="5519893"/>
              <a:ext cx="3465254" cy="321866"/>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プレースホルダー 3">
            <a:extLst>
              <a:ext uri="{FF2B5EF4-FFF2-40B4-BE49-F238E27FC236}">
                <a16:creationId xmlns:a16="http://schemas.microsoft.com/office/drawing/2014/main" id="{FF05A0E4-3DEA-58B2-748B-D21B3621D814}"/>
              </a:ext>
            </a:extLst>
          </p:cNvPr>
          <p:cNvSpPr txBox="1">
            <a:spLocks/>
          </p:cNvSpPr>
          <p:nvPr/>
        </p:nvSpPr>
        <p:spPr>
          <a:xfrm>
            <a:off x="272610" y="960450"/>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①ユーザー登録</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会社からの案内に記載されている</a:t>
            </a:r>
            <a:r>
              <a:rPr kumimoji="1" lang="en-US" altLang="ja-JP" sz="1600" dirty="0">
                <a:latin typeface="メイリオ" panose="020B0604030504040204" pitchFamily="50" charset="-128"/>
                <a:ea typeface="メイリオ" panose="020B0604030504040204" pitchFamily="50" charset="-128"/>
              </a:rPr>
              <a:t>QR</a:t>
            </a:r>
            <a:r>
              <a:rPr kumimoji="1" lang="ja-JP" altLang="en-US" sz="1600" dirty="0">
                <a:latin typeface="メイリオ" panose="020B0604030504040204" pitchFamily="50" charset="-128"/>
                <a:ea typeface="メイリオ" panose="020B0604030504040204" pitchFamily="50" charset="-128"/>
              </a:rPr>
              <a:t>コードを読む、または、</a:t>
            </a:r>
            <a:r>
              <a:rPr kumimoji="1" lang="en-US" altLang="ja-JP" sz="1600" dirty="0">
                <a:latin typeface="メイリオ" panose="020B0604030504040204" pitchFamily="50" charset="-128"/>
                <a:ea typeface="メイリオ" panose="020B0604030504040204" pitchFamily="50" charset="-128"/>
              </a:rPr>
              <a:t>URL</a:t>
            </a:r>
            <a:r>
              <a:rPr kumimoji="1" lang="ja-JP" altLang="en-US" sz="1600" dirty="0">
                <a:latin typeface="メイリオ" panose="020B0604030504040204" pitchFamily="50" charset="-128"/>
                <a:ea typeface="メイリオ" panose="020B0604030504040204" pitchFamily="50" charset="-128"/>
              </a:rPr>
              <a:t>をブラウザに入力し、ユーザー登録するメールアドレスを入力して［メールを送信する］をクリックします。</a:t>
            </a:r>
          </a:p>
          <a:p>
            <a:pPr marL="50800"/>
            <a:endParaRPr kumimoji="1" lang="en-US" altLang="ja-JP" sz="1600" dirty="0">
              <a:latin typeface="メイリオ" panose="020B0604030504040204" pitchFamily="50" charset="-128"/>
              <a:ea typeface="メイリオ" panose="020B0604030504040204" pitchFamily="50" charset="-128"/>
            </a:endParaRPr>
          </a:p>
        </p:txBody>
      </p:sp>
      <p:grpSp>
        <p:nvGrpSpPr>
          <p:cNvPr id="18" name="グループ化 17">
            <a:extLst>
              <a:ext uri="{FF2B5EF4-FFF2-40B4-BE49-F238E27FC236}">
                <a16:creationId xmlns:a16="http://schemas.microsoft.com/office/drawing/2014/main" id="{594DDFD1-E538-4EE5-4AB4-C726459D1FD2}"/>
              </a:ext>
            </a:extLst>
          </p:cNvPr>
          <p:cNvGrpSpPr/>
          <p:nvPr/>
        </p:nvGrpSpPr>
        <p:grpSpPr>
          <a:xfrm>
            <a:off x="9280603" y="2220136"/>
            <a:ext cx="2907562" cy="3563062"/>
            <a:chOff x="8744278" y="2128696"/>
            <a:chExt cx="3258943" cy="3993660"/>
          </a:xfrm>
        </p:grpSpPr>
        <p:pic>
          <p:nvPicPr>
            <p:cNvPr id="14" name="図 13">
              <a:extLst>
                <a:ext uri="{FF2B5EF4-FFF2-40B4-BE49-F238E27FC236}">
                  <a16:creationId xmlns:a16="http://schemas.microsoft.com/office/drawing/2014/main" id="{0FF37BFC-B106-D9C2-FD88-C0EBEFFAF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278" y="2128696"/>
              <a:ext cx="3258943" cy="3993660"/>
            </a:xfrm>
            <a:prstGeom prst="rect">
              <a:avLst/>
            </a:prstGeom>
          </p:spPr>
        </p:pic>
        <p:sp>
          <p:nvSpPr>
            <p:cNvPr id="15" name="正方形/長方形 14">
              <a:extLst>
                <a:ext uri="{FF2B5EF4-FFF2-40B4-BE49-F238E27FC236}">
                  <a16:creationId xmlns:a16="http://schemas.microsoft.com/office/drawing/2014/main" id="{131B8F75-0632-F457-3CF3-0F5E0EE18625}"/>
                </a:ext>
              </a:extLst>
            </p:cNvPr>
            <p:cNvSpPr/>
            <p:nvPr/>
          </p:nvSpPr>
          <p:spPr>
            <a:xfrm>
              <a:off x="9143858" y="5021010"/>
              <a:ext cx="2460768" cy="219287"/>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3F8EE8C7-2B3D-26A0-F3DF-0DD3286B8384}"/>
              </a:ext>
            </a:extLst>
          </p:cNvPr>
          <p:cNvSpPr/>
          <p:nvPr/>
        </p:nvSpPr>
        <p:spPr>
          <a:xfrm>
            <a:off x="9759021" y="4541206"/>
            <a:ext cx="1956730" cy="21414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8FF9A6F8-170D-3BD6-FE6B-95F635D78C33}"/>
              </a:ext>
            </a:extLst>
          </p:cNvPr>
          <p:cNvPicPr>
            <a:picLocks noChangeAspect="1"/>
          </p:cNvPicPr>
          <p:nvPr/>
        </p:nvPicPr>
        <p:blipFill>
          <a:blip r:embed="rId4"/>
          <a:stretch>
            <a:fillRect/>
          </a:stretch>
        </p:blipFill>
        <p:spPr>
          <a:xfrm>
            <a:off x="5739683" y="2220136"/>
            <a:ext cx="3430419" cy="2208436"/>
          </a:xfrm>
          <a:prstGeom prst="rect">
            <a:avLst/>
          </a:prstGeom>
        </p:spPr>
      </p:pic>
      <p:sp>
        <p:nvSpPr>
          <p:cNvPr id="25" name="テキスト プレースホルダー 3">
            <a:extLst>
              <a:ext uri="{FF2B5EF4-FFF2-40B4-BE49-F238E27FC236}">
                <a16:creationId xmlns:a16="http://schemas.microsoft.com/office/drawing/2014/main" id="{B6D8F1E8-4FF5-B443-163C-CDE5A1BEA146}"/>
              </a:ext>
            </a:extLst>
          </p:cNvPr>
          <p:cNvSpPr txBox="1">
            <a:spLocks/>
          </p:cNvSpPr>
          <p:nvPr/>
        </p:nvSpPr>
        <p:spPr>
          <a:xfrm>
            <a:off x="6121724" y="960450"/>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②認証コードの入力</a:t>
            </a:r>
          </a:p>
          <a:p>
            <a:pPr marL="50800"/>
            <a:r>
              <a:rPr kumimoji="1" lang="ja-JP" altLang="en-US" sz="1600" dirty="0">
                <a:latin typeface="メイリオ" panose="020B0604030504040204" pitchFamily="50" charset="-128"/>
                <a:ea typeface="メイリオ" panose="020B0604030504040204" pitchFamily="50" charset="-128"/>
              </a:rPr>
              <a:t>「</a:t>
            </a:r>
            <a:r>
              <a:rPr kumimoji="1" lang="en-US" altLang="ja-JP" sz="1600" dirty="0">
                <a:latin typeface="メイリオ" panose="020B0604030504040204" pitchFamily="50" charset="-128"/>
                <a:ea typeface="メイリオ" panose="020B0604030504040204" pitchFamily="50" charset="-128"/>
              </a:rPr>
              <a:t>【PCA Hub </a:t>
            </a:r>
            <a:r>
              <a:rPr kumimoji="1" lang="ja-JP" altLang="en-US" sz="1600" dirty="0">
                <a:latin typeface="メイリオ" panose="020B0604030504040204" pitchFamily="50" charset="-128"/>
                <a:ea typeface="メイリオ" panose="020B0604030504040204" pitchFamily="50" charset="-128"/>
              </a:rPr>
              <a:t>サービス</a:t>
            </a:r>
            <a:r>
              <a:rPr kumimoji="1" lang="en-US" altLang="ja-JP" sz="1600" dirty="0">
                <a:latin typeface="メイリオ" panose="020B0604030504040204" pitchFamily="50" charset="-128"/>
                <a:ea typeface="メイリオ" panose="020B0604030504040204" pitchFamily="50" charset="-128"/>
              </a:rPr>
              <a:t>】</a:t>
            </a:r>
            <a:r>
              <a:rPr kumimoji="1" lang="ja-JP" altLang="en-US" sz="1600" dirty="0">
                <a:latin typeface="メイリオ" panose="020B0604030504040204" pitchFamily="50" charset="-128"/>
                <a:ea typeface="メイリオ" panose="020B0604030504040204" pitchFamily="50" charset="-128"/>
              </a:rPr>
              <a:t>認証コード：〇〇〇〇〇〇」という件名のメールが届きますので、そのメールから認証コードを参照して入力し［認証する］をクリックします。</a:t>
            </a:r>
            <a:endParaRPr kumimoji="1"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98962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26C9D-E1DF-5AED-0E94-CDCDAFA76A0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C247F4C-5466-275F-BBAB-5A55B539C8BE}"/>
              </a:ext>
            </a:extLst>
          </p:cNvPr>
          <p:cNvSpPr>
            <a:spLocks noGrp="1"/>
          </p:cNvSpPr>
          <p:nvPr>
            <p:ph type="sldNum" sz="quarter" idx="12"/>
          </p:nvPr>
        </p:nvSpPr>
        <p:spPr/>
        <p:txBody>
          <a:bodyPr/>
          <a:lstStyle/>
          <a:p>
            <a:fld id="{8DE01AFB-559C-49C2-AF83-836728682562}" type="slidenum">
              <a:rPr kumimoji="1" lang="ja-JP" altLang="en-US" smtClean="0"/>
              <a:t>8</a:t>
            </a:fld>
            <a:endParaRPr kumimoji="1" lang="ja-JP" altLang="en-US"/>
          </a:p>
        </p:txBody>
      </p:sp>
      <p:sp>
        <p:nvSpPr>
          <p:cNvPr id="6" name="タイトル 1">
            <a:extLst>
              <a:ext uri="{FF2B5EF4-FFF2-40B4-BE49-F238E27FC236}">
                <a16:creationId xmlns:a16="http://schemas.microsoft.com/office/drawing/2014/main" id="{5A04DD32-6968-CCDB-1DB8-6E4657341BC9}"/>
              </a:ext>
            </a:extLst>
          </p:cNvPr>
          <p:cNvSpPr txBox="1">
            <a:spLocks/>
          </p:cNvSpPr>
          <p:nvPr/>
        </p:nvSpPr>
        <p:spPr>
          <a:xfrm>
            <a:off x="533996" y="439489"/>
            <a:ext cx="10972800" cy="6340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en-US" altLang="ja-JP" sz="2800" dirty="0">
                <a:latin typeface="メイリオ" panose="020B0604030504040204" pitchFamily="50" charset="-128"/>
                <a:ea typeface="メイリオ" panose="020B0604030504040204" pitchFamily="50" charset="-128"/>
              </a:rPr>
              <a:t>『PCA</a:t>
            </a:r>
            <a:r>
              <a:rPr kumimoji="1" lang="ja-JP" altLang="en-US" sz="2800" dirty="0">
                <a:latin typeface="メイリオ" panose="020B0604030504040204" pitchFamily="50" charset="-128"/>
                <a:ea typeface="メイリオ" panose="020B0604030504040204" pitchFamily="50" charset="-128"/>
              </a:rPr>
              <a:t> </a:t>
            </a:r>
            <a:r>
              <a:rPr kumimoji="1" lang="en-US" altLang="ja-JP" sz="2800" dirty="0">
                <a:latin typeface="メイリオ" panose="020B0604030504040204" pitchFamily="50" charset="-128"/>
                <a:ea typeface="メイリオ" panose="020B0604030504040204" pitchFamily="50" charset="-128"/>
              </a:rPr>
              <a:t>Hub』</a:t>
            </a:r>
            <a:r>
              <a:rPr kumimoji="1" lang="ja-JP" altLang="en-US" sz="2800" dirty="0">
                <a:latin typeface="メイリオ" panose="020B0604030504040204" pitchFamily="50" charset="-128"/>
                <a:ea typeface="メイリオ" panose="020B0604030504040204" pitchFamily="50" charset="-128"/>
              </a:rPr>
              <a:t>へのアカウント登録</a:t>
            </a:r>
          </a:p>
        </p:txBody>
      </p:sp>
      <p:sp>
        <p:nvSpPr>
          <p:cNvPr id="9" name="テキスト プレースホルダー 3">
            <a:extLst>
              <a:ext uri="{FF2B5EF4-FFF2-40B4-BE49-F238E27FC236}">
                <a16:creationId xmlns:a16="http://schemas.microsoft.com/office/drawing/2014/main" id="{AC6B7117-E2E2-A456-2A0B-7F3579FF04B9}"/>
              </a:ext>
            </a:extLst>
          </p:cNvPr>
          <p:cNvSpPr txBox="1">
            <a:spLocks/>
          </p:cNvSpPr>
          <p:nvPr/>
        </p:nvSpPr>
        <p:spPr>
          <a:xfrm>
            <a:off x="272610" y="960450"/>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③ユーザー情報入力</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姓、名、姓（フリガナ）、名（フリガナ）を入力して</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［登録内容を確認］をクリックします。</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社員番号の案内がない場合には［わからない］にチェックを</a:t>
            </a:r>
            <a:endParaRPr kumimoji="1" lang="en-US" altLang="ja-JP" sz="1600" dirty="0">
              <a:latin typeface="メイリオ" panose="020B0604030504040204" pitchFamily="50" charset="-128"/>
              <a:ea typeface="メイリオ" panose="020B0604030504040204" pitchFamily="50" charset="-128"/>
            </a:endParaRPr>
          </a:p>
          <a:p>
            <a:pPr marL="50800"/>
            <a:r>
              <a:rPr kumimoji="1" lang="ja-JP" altLang="en-US" sz="1600" dirty="0">
                <a:latin typeface="メイリオ" panose="020B0604030504040204" pitchFamily="50" charset="-128"/>
                <a:ea typeface="メイリオ" panose="020B0604030504040204" pitchFamily="50" charset="-128"/>
              </a:rPr>
              <a:t>入れてください。</a:t>
            </a:r>
            <a:endParaRPr kumimoji="1" lang="en-US" altLang="ja-JP" sz="1600" dirty="0">
              <a:latin typeface="メイリオ" panose="020B0604030504040204" pitchFamily="50" charset="-128"/>
              <a:ea typeface="メイリオ" panose="020B0604030504040204" pitchFamily="50" charset="-128"/>
            </a:endParaRPr>
          </a:p>
        </p:txBody>
      </p:sp>
      <p:sp>
        <p:nvSpPr>
          <p:cNvPr id="5" name="テキスト プレースホルダー 3">
            <a:extLst>
              <a:ext uri="{FF2B5EF4-FFF2-40B4-BE49-F238E27FC236}">
                <a16:creationId xmlns:a16="http://schemas.microsoft.com/office/drawing/2014/main" id="{265FF295-38D4-E715-175E-90C6E585226D}"/>
              </a:ext>
            </a:extLst>
          </p:cNvPr>
          <p:cNvSpPr txBox="1">
            <a:spLocks/>
          </p:cNvSpPr>
          <p:nvPr/>
        </p:nvSpPr>
        <p:spPr>
          <a:xfrm>
            <a:off x="6121724" y="960450"/>
            <a:ext cx="6092165" cy="145509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0800"/>
            <a:r>
              <a:rPr kumimoji="1" lang="ja-JP" altLang="en-US" sz="1600" dirty="0">
                <a:latin typeface="メイリオ" panose="020B0604030504040204" pitchFamily="50" charset="-128"/>
                <a:ea typeface="メイリオ" panose="020B0604030504040204" pitchFamily="50" charset="-128"/>
              </a:rPr>
              <a:t>④ユーザー情報入力確認</a:t>
            </a:r>
          </a:p>
          <a:p>
            <a:pPr marL="50800"/>
            <a:r>
              <a:rPr kumimoji="1" lang="ja-JP" altLang="en-US" sz="1600" dirty="0">
                <a:latin typeface="メイリオ" panose="020B0604030504040204" pitchFamily="50" charset="-128"/>
                <a:ea typeface="メイリオ" panose="020B0604030504040204" pitchFamily="50" charset="-128"/>
              </a:rPr>
              <a:t>登録内容を確認し、［ユーザー登録する］をクリックします。</a:t>
            </a:r>
            <a:endParaRPr kumimoji="1" lang="en-US" altLang="ja-JP" sz="16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F9592C97-5CCA-F199-BC61-13ECEEEBA9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356542" y="2343518"/>
            <a:ext cx="3052107" cy="3736726"/>
          </a:xfrm>
          <a:prstGeom prst="rect">
            <a:avLst/>
          </a:prstGeom>
        </p:spPr>
      </p:pic>
      <p:sp>
        <p:nvSpPr>
          <p:cNvPr id="8" name="正方形/長方形 7">
            <a:extLst>
              <a:ext uri="{FF2B5EF4-FFF2-40B4-BE49-F238E27FC236}">
                <a16:creationId xmlns:a16="http://schemas.microsoft.com/office/drawing/2014/main" id="{DC1D855A-9050-CBDB-86DE-04900AA50077}"/>
              </a:ext>
            </a:extLst>
          </p:cNvPr>
          <p:cNvSpPr/>
          <p:nvPr/>
        </p:nvSpPr>
        <p:spPr>
          <a:xfrm>
            <a:off x="1734011" y="5678638"/>
            <a:ext cx="2297357" cy="21414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C29FC5F9-50B4-E6FA-CC36-5371FBB03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9423" y="2343518"/>
            <a:ext cx="3052107" cy="3740193"/>
          </a:xfrm>
          <a:prstGeom prst="rect">
            <a:avLst/>
          </a:prstGeom>
        </p:spPr>
      </p:pic>
      <p:sp>
        <p:nvSpPr>
          <p:cNvPr id="19" name="正方形/長方形 18">
            <a:extLst>
              <a:ext uri="{FF2B5EF4-FFF2-40B4-BE49-F238E27FC236}">
                <a16:creationId xmlns:a16="http://schemas.microsoft.com/office/drawing/2014/main" id="{1DCC05E2-17F1-7FB9-46EF-DA805CA1CB97}"/>
              </a:ext>
            </a:extLst>
          </p:cNvPr>
          <p:cNvSpPr/>
          <p:nvPr/>
        </p:nvSpPr>
        <p:spPr>
          <a:xfrm>
            <a:off x="9088333" y="5776188"/>
            <a:ext cx="1148662" cy="214149"/>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5660107"/>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2975</Words>
  <Application>Microsoft Office PowerPoint</Application>
  <PresentationFormat>ワイド画面</PresentationFormat>
  <Paragraphs>255</Paragraphs>
  <Slides>31</Slides>
  <Notes>16</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31</vt:i4>
      </vt:variant>
    </vt:vector>
  </HeadingPairs>
  <TitlesOfParts>
    <vt:vector size="39" baseType="lpstr">
      <vt:lpstr>メイリオ</vt:lpstr>
      <vt:lpstr>メイリオ</vt:lpstr>
      <vt:lpstr>Segoe UI</vt:lpstr>
      <vt:lpstr>Calibri</vt:lpstr>
      <vt:lpstr>Meiryo UI</vt:lpstr>
      <vt:lpstr>Roboto</vt:lpstr>
      <vt:lpstr>Arial</vt:lpstr>
      <vt:lpstr>Office ​​テーマ</vt:lpstr>
      <vt:lpstr>PowerPoint プレゼンテーション</vt:lpstr>
      <vt:lpstr>PowerPoint プレゼンテーション</vt:lpstr>
      <vt:lpstr>PowerPoint プレゼンテーション</vt:lpstr>
      <vt:lpstr>『PCA Hub』へのアカウント登録</vt:lpstr>
      <vt:lpstr>『PCA Hub』へのアカウント登録</vt:lpstr>
      <vt:lpstr>『PCA Hub』へのアカウント登録</vt:lpstr>
      <vt:lpstr>PowerPoint プレゼンテーション</vt:lpstr>
      <vt:lpstr>PowerPoint プレゼンテーション</vt:lpstr>
      <vt:lpstr>PowerPoint プレゼンテーション</vt:lpstr>
      <vt:lpstr>PowerPoint プレゼンテーション</vt:lpstr>
      <vt:lpstr>『PCA Hub』へのアカウント登録</vt:lpstr>
      <vt:lpstr>『PCA Hub』へのアカウント登録</vt:lpstr>
      <vt:lpstr>『PCA Hub』へのアカウント登録</vt:lpstr>
      <vt:lpstr>PowerPoint プレゼンテーション</vt:lpstr>
      <vt:lpstr>初回ログイン</vt:lpstr>
      <vt:lpstr>初回ログイン</vt:lpstr>
      <vt:lpstr>初回ログイン</vt:lpstr>
      <vt:lpstr>パスキーを利用したログイン</vt:lpstr>
      <vt:lpstr>PowerPoint プレゼンテーション</vt:lpstr>
      <vt:lpstr>PowerPoint プレゼンテーション</vt:lpstr>
      <vt:lpstr>対応している申請</vt:lpstr>
      <vt:lpstr>申請ガイド</vt:lpstr>
      <vt:lpstr>変更を申請する</vt:lpstr>
      <vt:lpstr>変更を申請する</vt:lpstr>
      <vt:lpstr>差し戻された申請を再提出する</vt:lpstr>
      <vt:lpstr>雇用契約申請の確認・提出</vt:lpstr>
      <vt:lpstr>雇用契約申請の確認・提出</vt:lpstr>
      <vt:lpstr>自分の情報を確認する</vt:lpstr>
      <vt:lpstr>よくある質問（1/2）</vt:lpstr>
      <vt:lpstr>よくある質問（2/2）</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橋詰 研太</dc:creator>
  <cp:lastModifiedBy>橋詰 研太</cp:lastModifiedBy>
  <cp:revision>30</cp:revision>
  <dcterms:created xsi:type="dcterms:W3CDTF">2019-01-21T12:05:50Z</dcterms:created>
  <dcterms:modified xsi:type="dcterms:W3CDTF">2026-04-13T09:08:00Z</dcterms:modified>
</cp:coreProperties>
</file>